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notesMasterIdLst>
    <p:notesMasterId r:id="rId12"/>
  </p:notesMasterIdLst>
  <p:sldIdLst>
    <p:sldId id="260" r:id="rId2"/>
    <p:sldId id="261" r:id="rId3"/>
    <p:sldId id="271" r:id="rId4"/>
    <p:sldId id="285" r:id="rId5"/>
    <p:sldId id="278" r:id="rId6"/>
    <p:sldId id="279" r:id="rId7"/>
    <p:sldId id="283" r:id="rId8"/>
    <p:sldId id="280" r:id="rId9"/>
    <p:sldId id="284" r:id="rId10"/>
    <p:sldId id="269" r:id="rId11"/>
  </p:sldIdLst>
  <p:sldSz cx="9144000" cy="6858000" type="screen4x3"/>
  <p:notesSz cx="6858000" cy="9144000"/>
  <p:embeddedFontLst>
    <p:embeddedFont>
      <p:font typeface="Twinkl" pitchFamily="2" charset="0"/>
      <p:regular r:id="rId13"/>
      <p:bold r:id="rId14"/>
    </p:embeddedFont>
    <p:embeddedFont>
      <p:font typeface="Sassoon Infant Rg" panose="02000503030000020003" charset="0"/>
      <p:regular r:id="rId15"/>
      <p:bold r:id="rId16"/>
    </p:embeddedFont>
    <p:embeddedFont>
      <p:font typeface="Clear Sans" panose="020B0604020202020204" charset="0"/>
      <p:regular r:id="rId17"/>
      <p:bold r:id="rId18"/>
      <p:italic r:id="rId19"/>
      <p:boldItalic r:id="rId20"/>
    </p:embeddedFont>
    <p:embeddedFont>
      <p:font typeface="Twinkl SemiBold" pitchFamily="2" charset="0"/>
      <p:bold r:id="rId21"/>
    </p:embeddedFont>
    <p:embeddedFont>
      <p:font typeface="Twinkl Light" pitchFamily="2" charset="0"/>
      <p:regular r:id="rId22"/>
    </p:embeddedFont>
    <p:embeddedFont>
      <p:font typeface="Calibri" panose="020F0502020204030204" pitchFamily="34" charset="0"/>
      <p:regular r:id="rId23"/>
      <p:bold r:id="rId24"/>
      <p:italic r:id="rId25"/>
      <p:boldItalic r:id="rId26"/>
    </p:embeddedFont>
    <p:embeddedFont>
      <p:font typeface="Clear Sans Medium" panose="020B0604020202020204" charset="0"/>
      <p:regular r:id="rId27"/>
      <p: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BC85"/>
    <a:srgbClr val="005722"/>
    <a:srgbClr val="F9B000"/>
    <a:srgbClr val="E6821A"/>
    <a:srgbClr val="F1894C"/>
    <a:srgbClr val="A873AF"/>
    <a:srgbClr val="EA516B"/>
    <a:srgbClr val="653C8F"/>
    <a:srgbClr val="003F7D"/>
    <a:srgbClr val="87B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6" d="100"/>
          <a:sy n="76" d="100"/>
        </p:scale>
        <p:origin x="13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C544AD-5AD8-424C-9184-AE7CEE06F1AC}" type="datetimeFigureOut">
              <a:rPr lang="en-GB" smtClean="0"/>
              <a:t>22/07/2018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F5D35D-E792-41E1-B498-39BBA43D4011}" type="slidenum">
              <a:rPr lang="en-GB" smtClean="0"/>
              <a:t>‹#›</a:t>
            </a:fld>
            <a:endParaRPr lang="en-GB"/>
          </a:p>
        </p:txBody>
      </p:sp>
    </p:spTree>
    <p:extLst>
      <p:ext uri="{BB962C8B-B14F-4D97-AF65-F5344CB8AC3E}">
        <p14:creationId xmlns:p14="http://schemas.microsoft.com/office/powerpoint/2010/main" val="295569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4227283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Rounded Rectangle 1"/>
          <p:cNvSpPr/>
          <p:nvPr userDrawn="1"/>
        </p:nvSpPr>
        <p:spPr bwMode="auto">
          <a:xfrm>
            <a:off x="479425" y="728663"/>
            <a:ext cx="8196263" cy="1787525"/>
          </a:xfrm>
          <a:prstGeom prst="roundRect">
            <a:avLst>
              <a:gd name="adj" fmla="val 0"/>
            </a:avLst>
          </a:prstGeom>
          <a:solidFill>
            <a:srgbClr val="FFF9E7">
              <a:alpha val="95000"/>
            </a:srgb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solidFill>
                  <a:prstClr val="white"/>
                </a:solidFill>
                <a:latin typeface="Twinkl Light" pitchFamily="2" charset="0"/>
              </a:rPr>
              <a:t> </a:t>
            </a:r>
          </a:p>
        </p:txBody>
      </p:sp>
      <p:sp>
        <p:nvSpPr>
          <p:cNvPr id="3" name="Rounded Rectangle 2"/>
          <p:cNvSpPr/>
          <p:nvPr userDrawn="1"/>
        </p:nvSpPr>
        <p:spPr bwMode="auto">
          <a:xfrm>
            <a:off x="479425" y="2806700"/>
            <a:ext cx="8196263" cy="3324225"/>
          </a:xfrm>
          <a:prstGeom prst="roundRect">
            <a:avLst>
              <a:gd name="adj" fmla="val 0"/>
            </a:avLst>
          </a:prstGeom>
          <a:solidFill>
            <a:srgbClr val="FFF9E7">
              <a:alpha val="95000"/>
            </a:srgb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solidFill>
                  <a:prstClr val="white"/>
                </a:solidFill>
                <a:latin typeface="Twinkl Light" pitchFamily="2" charset="0"/>
              </a:rPr>
              <a:t> </a:t>
            </a:r>
          </a:p>
        </p:txBody>
      </p:sp>
    </p:spTree>
    <p:extLst>
      <p:ext uri="{BB962C8B-B14F-4D97-AF65-F5344CB8AC3E}">
        <p14:creationId xmlns:p14="http://schemas.microsoft.com/office/powerpoint/2010/main" val="27731956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80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ounded Rectangle 3"/>
          <p:cNvSpPr/>
          <p:nvPr userDrawn="1"/>
        </p:nvSpPr>
        <p:spPr bwMode="auto">
          <a:xfrm>
            <a:off x="468313" y="457200"/>
            <a:ext cx="8207375" cy="5940425"/>
          </a:xfrm>
          <a:prstGeom prst="roundRect">
            <a:avLst>
              <a:gd name="adj" fmla="val 0"/>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solidFill>
                  <a:prstClr val="white"/>
                </a:solidFill>
                <a:latin typeface="Twinkl Light" pitchFamily="2" charset="0"/>
              </a:rPr>
              <a:t> </a:t>
            </a:r>
          </a:p>
        </p:txBody>
      </p:sp>
    </p:spTree>
    <p:extLst>
      <p:ext uri="{BB962C8B-B14F-4D97-AF65-F5344CB8AC3E}">
        <p14:creationId xmlns:p14="http://schemas.microsoft.com/office/powerpoint/2010/main" val="651520660"/>
      </p:ext>
    </p:extLst>
  </p:cSld>
  <p:clrMapOvr>
    <a:masterClrMapping/>
  </p:clrMapOvr>
  <p:extLst mod="1">
    <p:ext uri="{DCECCB84-F9BA-43D5-87BE-67443E8EF086}">
      <p15:sldGuideLst xmlns:p15="http://schemas.microsoft.com/office/powerpoint/2012/main">
        <p15:guide id="1" pos="295" userDrawn="1">
          <p15:clr>
            <a:srgbClr val="A4A3A4"/>
          </p15:clr>
        </p15:guide>
        <p15:guide id="2" pos="431" userDrawn="1">
          <p15:clr>
            <a:srgbClr val="A4A3A4"/>
          </p15:clr>
        </p15:guide>
        <p15:guide id="3" pos="5465" userDrawn="1">
          <p15:clr>
            <a:srgbClr val="A4A3A4"/>
          </p15:clr>
        </p15:guide>
        <p15:guide id="4" pos="5329" userDrawn="1">
          <p15:clr>
            <a:srgbClr val="A4A3A4"/>
          </p15:clr>
        </p15:guide>
        <p15:guide id="6" orient="horz" pos="414" userDrawn="1">
          <p15:clr>
            <a:srgbClr val="A4A3A4"/>
          </p15:clr>
        </p15:guide>
        <p15:guide id="7" orient="horz" pos="3906" userDrawn="1">
          <p15:clr>
            <a:srgbClr val="A4A3A4"/>
          </p15:clr>
        </p15:guide>
        <p15:guide id="8" orient="horz" pos="4042" userDrawn="1">
          <p15:clr>
            <a:srgbClr val="A4A3A4"/>
          </p15:clr>
        </p15:guide>
        <p15:guide id="9" pos="5397"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8643543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268141"/>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5" r:id="rId3"/>
    <p:sldLayoutId id="2147483677" r:id="rId4"/>
    <p:sldLayoutId id="2147483676" r:id="rId5"/>
  </p:sldLayoutIdLst>
  <p:txStyles>
    <p:titleStyle>
      <a:lvl1pPr algn="l" rtl="0" eaLnBrk="1" fontAlgn="base" hangingPunct="1">
        <a:lnSpc>
          <a:spcPct val="90000"/>
        </a:lnSpc>
        <a:spcBef>
          <a:spcPct val="0"/>
        </a:spcBef>
        <a:spcAft>
          <a:spcPct val="0"/>
        </a:spcAft>
        <a:defRPr sz="4000" b="1" kern="1200">
          <a:solidFill>
            <a:srgbClr val="6F8183"/>
          </a:solidFill>
          <a:latin typeface="+mj-lt"/>
          <a:ea typeface="+mj-ea"/>
          <a:cs typeface="+mj-cs"/>
        </a:defRPr>
      </a:lvl1pPr>
      <a:lvl2pPr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2pPr>
      <a:lvl3pPr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3pPr>
      <a:lvl4pPr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4pPr>
      <a:lvl5pPr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5pPr>
      <a:lvl6pPr marL="457200"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6pPr>
      <a:lvl7pPr marL="914400"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7pPr>
      <a:lvl8pPr marL="1371600"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8pPr>
      <a:lvl9pPr marL="1828800" algn="l" rtl="0" eaLnBrk="1" fontAlgn="base" hangingPunct="1">
        <a:lnSpc>
          <a:spcPct val="90000"/>
        </a:lnSpc>
        <a:spcBef>
          <a:spcPct val="0"/>
        </a:spcBef>
        <a:spcAft>
          <a:spcPct val="0"/>
        </a:spcAft>
        <a:defRPr sz="4000" b="1">
          <a:solidFill>
            <a:srgbClr val="6F8183"/>
          </a:solidFill>
          <a:latin typeface="Clear Sans" panose="020B05030302020203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kern="12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0" userDrawn="1">
          <p15:clr>
            <a:srgbClr val="A4A3A4"/>
          </p15:clr>
        </p15:guide>
        <p15:guide id="2" orient="horz" pos="2160" userDrawn="1">
          <p15:clr>
            <a:srgbClr val="A4A3A4"/>
          </p15:clr>
        </p15:guide>
        <p15:guide id="3" orient="horz" pos="278" userDrawn="1">
          <p15:clr>
            <a:srgbClr val="A4A3A4"/>
          </p15:clr>
        </p15:guide>
        <p15:guide id="4" orient="horz" pos="414" userDrawn="1">
          <p15:clr>
            <a:srgbClr val="A4A3A4"/>
          </p15:clr>
        </p15:guide>
        <p15:guide id="5" orient="horz" pos="4042" userDrawn="1">
          <p15:clr>
            <a:srgbClr val="A4A3A4"/>
          </p15:clr>
        </p15:guide>
        <p15:guide id="6" orient="horz" pos="3906" userDrawn="1">
          <p15:clr>
            <a:srgbClr val="A4A3A4"/>
          </p15:clr>
        </p15:guide>
        <p15:guide id="7" pos="295" userDrawn="1">
          <p15:clr>
            <a:srgbClr val="A4A3A4"/>
          </p15:clr>
        </p15:guide>
        <p15:guide id="8" pos="431" userDrawn="1">
          <p15:clr>
            <a:srgbClr val="A4A3A4"/>
          </p15:clr>
        </p15:guide>
        <p15:guide id="9" pos="5465" userDrawn="1">
          <p15:clr>
            <a:srgbClr val="A4A3A4"/>
          </p15:clr>
        </p15:guide>
        <p15:guide id="10" pos="5329" userDrawn="1">
          <p15:clr>
            <a:srgbClr val="A4A3A4"/>
          </p15:clr>
        </p15:guide>
        <p15:guide id="11" pos="5397" userDrawn="1">
          <p15:clr>
            <a:srgbClr val="A4A3A4"/>
          </p15:clr>
        </p15:guide>
        <p15:guide id="12" orient="horz" pos="34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3075" y="455772"/>
            <a:ext cx="8196263" cy="1815999"/>
          </a:xfrm>
          <a:prstGeom prst="rect">
            <a:avLst/>
          </a:prstGeom>
          <a:solidFill>
            <a:srgbClr val="6FBC85">
              <a:alpha val="87451"/>
            </a:srgb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solidFill>
                <a:prstClr val="white"/>
              </a:solidFill>
              <a:latin typeface="Twinkl Light" pitchFamily="2" charset="0"/>
            </a:endParaRPr>
          </a:p>
        </p:txBody>
      </p:sp>
      <p:sp>
        <p:nvSpPr>
          <p:cNvPr id="8195" name="Title 7"/>
          <p:cNvSpPr>
            <a:spLocks/>
          </p:cNvSpPr>
          <p:nvPr/>
        </p:nvSpPr>
        <p:spPr bwMode="auto">
          <a:xfrm>
            <a:off x="698432" y="562083"/>
            <a:ext cx="7761356" cy="1603375"/>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lIns="0" tIns="0" rIns="0" bIns="0" anchor="ctr"/>
          <a:lstStyle>
            <a:lvl1pPr>
              <a:defRPr>
                <a:solidFill>
                  <a:schemeClr val="tx1"/>
                </a:solidFill>
                <a:latin typeface="Clear Sans Light" panose="020B0303030202020304" pitchFamily="34" charset="0"/>
                <a:cs typeface="Arial" panose="020B0604020202020204" pitchFamily="34" charset="0"/>
              </a:defRPr>
            </a:lvl1pPr>
            <a:lvl2pPr marL="742950" indent="-285750">
              <a:defRPr>
                <a:solidFill>
                  <a:schemeClr val="tx1"/>
                </a:solidFill>
                <a:latin typeface="Clear Sans Light" panose="020B0303030202020304" pitchFamily="34" charset="0"/>
                <a:cs typeface="Arial" panose="020B0604020202020204" pitchFamily="34" charset="0"/>
              </a:defRPr>
            </a:lvl2pPr>
            <a:lvl3pPr marL="1143000" indent="-228600">
              <a:defRPr>
                <a:solidFill>
                  <a:schemeClr val="tx1"/>
                </a:solidFill>
                <a:latin typeface="Clear Sans Light" panose="020B0303030202020304" pitchFamily="34" charset="0"/>
                <a:cs typeface="Arial" panose="020B0604020202020204" pitchFamily="34" charset="0"/>
              </a:defRPr>
            </a:lvl3pPr>
            <a:lvl4pPr marL="1600200" indent="-228600">
              <a:defRPr>
                <a:solidFill>
                  <a:schemeClr val="tx1"/>
                </a:solidFill>
                <a:latin typeface="Clear Sans Light" panose="020B0303030202020304" pitchFamily="34" charset="0"/>
                <a:cs typeface="Arial" panose="020B0604020202020204" pitchFamily="34" charset="0"/>
              </a:defRPr>
            </a:lvl4pPr>
            <a:lvl5pPr marL="2057400" indent="-228600">
              <a:defRPr>
                <a:solidFill>
                  <a:schemeClr val="tx1"/>
                </a:solidFill>
                <a:latin typeface="Clear Sans Light" panose="020B03030302020203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9pPr>
          </a:lstStyle>
          <a:p>
            <a:pPr fontAlgn="base">
              <a:spcBef>
                <a:spcPct val="0"/>
              </a:spcBef>
              <a:spcAft>
                <a:spcPct val="0"/>
              </a:spcAft>
            </a:pPr>
            <a:r>
              <a:rPr lang="en-GB" altLang="en-US" sz="4000" dirty="0">
                <a:solidFill>
                  <a:schemeClr val="bg1"/>
                </a:solidFill>
                <a:latin typeface="+mn-lt"/>
                <a:cs typeface="Clear Sans Medium" panose="020B0603030202020304" pitchFamily="34" charset="0"/>
              </a:rPr>
              <a:t>Descriptive Writing: AO5 and AO6</a:t>
            </a:r>
          </a:p>
          <a:p>
            <a:pPr fontAlgn="base">
              <a:spcBef>
                <a:spcPct val="0"/>
              </a:spcBef>
              <a:spcAft>
                <a:spcPct val="0"/>
              </a:spcAft>
            </a:pPr>
            <a:r>
              <a:rPr lang="en-GB" altLang="en-US" sz="4000" dirty="0">
                <a:solidFill>
                  <a:schemeClr val="bg1"/>
                </a:solidFill>
                <a:latin typeface="+mj-lt"/>
                <a:cs typeface="Clear Sans Medium" panose="020B0603030202020304" pitchFamily="34" charset="0"/>
              </a:rPr>
              <a:t>Developing Description</a:t>
            </a:r>
          </a:p>
        </p:txBody>
      </p:sp>
    </p:spTree>
    <p:extLst>
      <p:ext uri="{BB962C8B-B14F-4D97-AF65-F5344CB8AC3E}">
        <p14:creationId xmlns:p14="http://schemas.microsoft.com/office/powerpoint/2010/main" val="3611069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838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5"/>
          <p:cNvSpPr txBox="1">
            <a:spLocks/>
          </p:cNvSpPr>
          <p:nvPr/>
        </p:nvSpPr>
        <p:spPr>
          <a:xfrm>
            <a:off x="479425" y="728663"/>
            <a:ext cx="8196263" cy="696912"/>
          </a:xfrm>
          <a:prstGeom prst="rect">
            <a:avLst/>
          </a:prstGeom>
          <a:noFill/>
          <a:ln w="25400">
            <a:noFill/>
          </a:ln>
        </p:spPr>
        <p:txBody>
          <a:bodyPr lIns="252000" tIns="216000" rIns="252000" bIns="180000"/>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GB" sz="3600" dirty="0">
                <a:solidFill>
                  <a:srgbClr val="6FBC85"/>
                </a:solidFill>
                <a:latin typeface="Twinkl SemiBold" pitchFamily="2" charset="0"/>
              </a:rPr>
              <a:t>Learning Objective</a:t>
            </a:r>
          </a:p>
        </p:txBody>
      </p:sp>
      <p:sp>
        <p:nvSpPr>
          <p:cNvPr id="12" name="Content Placeholder 15"/>
          <p:cNvSpPr txBox="1">
            <a:spLocks/>
          </p:cNvSpPr>
          <p:nvPr/>
        </p:nvSpPr>
        <p:spPr>
          <a:xfrm>
            <a:off x="479425" y="2789238"/>
            <a:ext cx="8196263" cy="698500"/>
          </a:xfrm>
          <a:prstGeom prst="rect">
            <a:avLst/>
          </a:prstGeom>
          <a:noFill/>
          <a:ln w="25400">
            <a:noFill/>
          </a:ln>
        </p:spPr>
        <p:txBody>
          <a:bodyPr lIns="252000" tIns="216000" rIns="252000" bIns="180000"/>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GB" sz="3600" dirty="0">
                <a:solidFill>
                  <a:srgbClr val="6FBC85"/>
                </a:solidFill>
                <a:latin typeface="Twinkl SemiBold" pitchFamily="2" charset="0"/>
              </a:rPr>
              <a:t>Success Criteria</a:t>
            </a:r>
          </a:p>
        </p:txBody>
      </p:sp>
      <p:sp>
        <p:nvSpPr>
          <p:cNvPr id="6" name="Content Placeholder 15"/>
          <p:cNvSpPr txBox="1">
            <a:spLocks/>
          </p:cNvSpPr>
          <p:nvPr/>
        </p:nvSpPr>
        <p:spPr bwMode="auto">
          <a:xfrm>
            <a:off x="684213" y="3656013"/>
            <a:ext cx="7775575"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marL="228600" indent="-228600">
              <a:defRPr>
                <a:solidFill>
                  <a:schemeClr val="tx1"/>
                </a:solidFill>
                <a:latin typeface="Clear Sans Light" panose="020B0303030202020304" pitchFamily="34" charset="0"/>
                <a:cs typeface="Arial" panose="020B0604020202020204" pitchFamily="34" charset="0"/>
              </a:defRPr>
            </a:lvl1pPr>
            <a:lvl2pPr marL="685800" indent="-228600">
              <a:defRPr>
                <a:solidFill>
                  <a:schemeClr val="tx1"/>
                </a:solidFill>
                <a:latin typeface="Clear Sans Light" panose="020B0303030202020304" pitchFamily="34" charset="0"/>
                <a:cs typeface="Arial" panose="020B0604020202020204" pitchFamily="34" charset="0"/>
              </a:defRPr>
            </a:lvl2pPr>
            <a:lvl3pPr marL="1143000" indent="-228600">
              <a:defRPr>
                <a:solidFill>
                  <a:schemeClr val="tx1"/>
                </a:solidFill>
                <a:latin typeface="Clear Sans Light" panose="020B0303030202020304" pitchFamily="34" charset="0"/>
                <a:cs typeface="Arial" panose="020B0604020202020204" pitchFamily="34" charset="0"/>
              </a:defRPr>
            </a:lvl3pPr>
            <a:lvl4pPr marL="1600200" indent="-228600">
              <a:defRPr>
                <a:solidFill>
                  <a:schemeClr val="tx1"/>
                </a:solidFill>
                <a:latin typeface="Clear Sans Light" panose="020B0303030202020304" pitchFamily="34" charset="0"/>
                <a:cs typeface="Arial" panose="020B0604020202020204" pitchFamily="34" charset="0"/>
              </a:defRPr>
            </a:lvl4pPr>
            <a:lvl5pPr marL="2057400" indent="-228600">
              <a:defRPr>
                <a:solidFill>
                  <a:schemeClr val="tx1"/>
                </a:solidFill>
                <a:latin typeface="Clear Sans Light" panose="020B03030302020203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9pPr>
          </a:lstStyle>
          <a:p>
            <a:pPr fontAlgn="base">
              <a:lnSpc>
                <a:spcPct val="90000"/>
              </a:lnSpc>
              <a:spcBef>
                <a:spcPts val="750"/>
              </a:spcBef>
              <a:spcAft>
                <a:spcPct val="0"/>
              </a:spcAft>
              <a:buFont typeface="Arial" panose="020B0604020202020204" pitchFamily="34" charset="0"/>
              <a:buChar char="•"/>
            </a:pPr>
            <a:r>
              <a:rPr lang="en-GB" altLang="en-US" dirty="0">
                <a:solidFill>
                  <a:srgbClr val="1C1C1C"/>
                </a:solidFill>
                <a:latin typeface="Twinkl Light" pitchFamily="2" charset="0"/>
              </a:rPr>
              <a:t>To define descriptive writing techniques.</a:t>
            </a:r>
          </a:p>
          <a:p>
            <a:pPr fontAlgn="base">
              <a:lnSpc>
                <a:spcPct val="90000"/>
              </a:lnSpc>
              <a:spcBef>
                <a:spcPts val="750"/>
              </a:spcBef>
              <a:spcAft>
                <a:spcPct val="0"/>
              </a:spcAft>
              <a:buFont typeface="Arial" panose="020B0604020202020204" pitchFamily="34" charset="0"/>
              <a:buChar char="•"/>
            </a:pPr>
            <a:r>
              <a:rPr lang="en-GB" altLang="en-US" dirty="0">
                <a:solidFill>
                  <a:srgbClr val="1C1C1C"/>
                </a:solidFill>
                <a:latin typeface="Twinkl Light" pitchFamily="2" charset="0"/>
              </a:rPr>
              <a:t>To identify effective descriptive writing techniques in an example text.</a:t>
            </a:r>
          </a:p>
          <a:p>
            <a:pPr fontAlgn="base">
              <a:lnSpc>
                <a:spcPct val="90000"/>
              </a:lnSpc>
              <a:spcBef>
                <a:spcPts val="750"/>
              </a:spcBef>
              <a:spcAft>
                <a:spcPct val="0"/>
              </a:spcAft>
              <a:buFont typeface="Arial" panose="020B0604020202020204" pitchFamily="34" charset="0"/>
              <a:buChar char="•"/>
            </a:pPr>
            <a:r>
              <a:rPr lang="en-GB" altLang="en-US" dirty="0">
                <a:solidFill>
                  <a:srgbClr val="1C1C1C"/>
                </a:solidFill>
                <a:latin typeface="Twinkl Light" pitchFamily="2" charset="0"/>
              </a:rPr>
              <a:t>To apply descriptive techniques to my own work.</a:t>
            </a:r>
          </a:p>
        </p:txBody>
      </p:sp>
      <p:sp>
        <p:nvSpPr>
          <p:cNvPr id="7" name="Content Placeholder 15"/>
          <p:cNvSpPr txBox="1">
            <a:spLocks/>
          </p:cNvSpPr>
          <p:nvPr/>
        </p:nvSpPr>
        <p:spPr bwMode="auto">
          <a:xfrm>
            <a:off x="684213" y="1506538"/>
            <a:ext cx="77755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lstStyle>
            <a:lvl1pPr>
              <a:defRPr>
                <a:solidFill>
                  <a:schemeClr val="tx1"/>
                </a:solidFill>
                <a:latin typeface="Twinkl Light" pitchFamily="2" charset="0"/>
              </a:defRPr>
            </a:lvl1pPr>
            <a:lvl2pPr marL="685800" indent="-228600">
              <a:defRPr>
                <a:solidFill>
                  <a:schemeClr val="tx1"/>
                </a:solidFill>
                <a:latin typeface="Twinkl Light" pitchFamily="2" charset="0"/>
              </a:defRPr>
            </a:lvl2pPr>
            <a:lvl3pPr marL="1143000" indent="-228600">
              <a:defRPr>
                <a:solidFill>
                  <a:schemeClr val="tx1"/>
                </a:solidFill>
                <a:latin typeface="Twinkl Light" pitchFamily="2" charset="0"/>
              </a:defRPr>
            </a:lvl3pPr>
            <a:lvl4pPr marL="1600200" indent="-228600">
              <a:defRPr>
                <a:solidFill>
                  <a:schemeClr val="tx1"/>
                </a:solidFill>
                <a:latin typeface="Twinkl Light" pitchFamily="2" charset="0"/>
              </a:defRPr>
            </a:lvl4pPr>
            <a:lvl5pPr marL="2057400" indent="-228600">
              <a:defRPr>
                <a:solidFill>
                  <a:schemeClr val="tx1"/>
                </a:solidFill>
                <a:latin typeface="Twinkl Light" pitchFamily="2" charset="0"/>
              </a:defRPr>
            </a:lvl5pPr>
            <a:lvl6pPr marL="2514600" indent="-228600" fontAlgn="base">
              <a:spcBef>
                <a:spcPct val="0"/>
              </a:spcBef>
              <a:spcAft>
                <a:spcPct val="0"/>
              </a:spcAft>
              <a:defRPr>
                <a:solidFill>
                  <a:schemeClr val="tx1"/>
                </a:solidFill>
                <a:latin typeface="Twinkl Light" pitchFamily="2" charset="0"/>
              </a:defRPr>
            </a:lvl6pPr>
            <a:lvl7pPr marL="2971800" indent="-228600" fontAlgn="base">
              <a:spcBef>
                <a:spcPct val="0"/>
              </a:spcBef>
              <a:spcAft>
                <a:spcPct val="0"/>
              </a:spcAft>
              <a:defRPr>
                <a:solidFill>
                  <a:schemeClr val="tx1"/>
                </a:solidFill>
                <a:latin typeface="Twinkl Light" pitchFamily="2" charset="0"/>
              </a:defRPr>
            </a:lvl7pPr>
            <a:lvl8pPr marL="3429000" indent="-228600" fontAlgn="base">
              <a:spcBef>
                <a:spcPct val="0"/>
              </a:spcBef>
              <a:spcAft>
                <a:spcPct val="0"/>
              </a:spcAft>
              <a:defRPr>
                <a:solidFill>
                  <a:schemeClr val="tx1"/>
                </a:solidFill>
                <a:latin typeface="Twinkl Light" pitchFamily="2" charset="0"/>
              </a:defRPr>
            </a:lvl8pPr>
            <a:lvl9pPr marL="3886200" indent="-228600" fontAlgn="base">
              <a:spcBef>
                <a:spcPct val="0"/>
              </a:spcBef>
              <a:spcAft>
                <a:spcPct val="0"/>
              </a:spcAft>
              <a:defRPr>
                <a:solidFill>
                  <a:schemeClr val="tx1"/>
                </a:solidFill>
                <a:latin typeface="Twinkl Light" pitchFamily="2" charset="0"/>
              </a:defRPr>
            </a:lvl9pPr>
          </a:lstStyle>
          <a:p>
            <a:pPr fontAlgn="base">
              <a:lnSpc>
                <a:spcPct val="90000"/>
              </a:lnSpc>
              <a:spcBef>
                <a:spcPts val="750"/>
              </a:spcBef>
              <a:spcAft>
                <a:spcPct val="0"/>
              </a:spcAft>
            </a:pPr>
            <a:r>
              <a:rPr lang="en-GB" altLang="en-US" dirty="0">
                <a:solidFill>
                  <a:srgbClr val="1C1C1C"/>
                </a:solidFill>
              </a:rPr>
              <a:t>To understand descriptive writing features and apply them in my work.</a:t>
            </a:r>
          </a:p>
          <a:p>
            <a:pPr algn="r" fontAlgn="base">
              <a:lnSpc>
                <a:spcPct val="90000"/>
              </a:lnSpc>
              <a:spcBef>
                <a:spcPts val="750"/>
              </a:spcBef>
              <a:spcAft>
                <a:spcPct val="0"/>
              </a:spcAft>
            </a:pPr>
            <a:r>
              <a:rPr lang="en-GB" dirty="0">
                <a:solidFill>
                  <a:srgbClr val="6FBC85"/>
                </a:solidFill>
                <a:latin typeface="Twinkl SemiBold" pitchFamily="2" charset="0"/>
              </a:rPr>
              <a:t> Targeting Assessment Objectives AO5 and AO6</a:t>
            </a:r>
            <a:endParaRPr lang="en-GB" altLang="en-US" i="1" dirty="0">
              <a:solidFill>
                <a:srgbClr val="6FBC85"/>
              </a:solidFill>
              <a:latin typeface="Twinkl SemiBold" pitchFamily="2" charset="0"/>
            </a:endParaRPr>
          </a:p>
        </p:txBody>
      </p:sp>
    </p:spTree>
    <p:extLst>
      <p:ext uri="{BB962C8B-B14F-4D97-AF65-F5344CB8AC3E}">
        <p14:creationId xmlns:p14="http://schemas.microsoft.com/office/powerpoint/2010/main" val="3779655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Identify the Success Criteria</a:t>
            </a:r>
            <a:endParaRPr lang="en-GB" sz="3600" dirty="0">
              <a:solidFill>
                <a:srgbClr val="6FBC85"/>
              </a:solidFill>
              <a:latin typeface="+mj-lt"/>
              <a:cs typeface="Arial" panose="020B0604020202020204" pitchFamily="34" charset="0"/>
            </a:endParaRPr>
          </a:p>
        </p:txBody>
      </p:sp>
      <p:sp>
        <p:nvSpPr>
          <p:cNvPr id="27" name="TextBox 26">
            <a:extLst>
              <a:ext uri="{FF2B5EF4-FFF2-40B4-BE49-F238E27FC236}">
                <a16:creationId xmlns:a16="http://schemas.microsoft.com/office/drawing/2014/main" id="{7451053F-F978-4243-B4DF-D914E714620F}"/>
              </a:ext>
            </a:extLst>
          </p:cNvPr>
          <p:cNvSpPr txBox="1"/>
          <p:nvPr/>
        </p:nvSpPr>
        <p:spPr>
          <a:xfrm>
            <a:off x="684213" y="1986248"/>
            <a:ext cx="7775574" cy="427979"/>
          </a:xfrm>
          <a:prstGeom prst="rect">
            <a:avLst/>
          </a:prstGeom>
          <a:noFill/>
          <a:ln w="25400">
            <a:noFill/>
          </a:ln>
        </p:spPr>
        <p:txBody>
          <a:bodyPr wrap="square" lIns="144000" tIns="90000" rIns="144000" bIns="90000" rtlCol="0">
            <a:spAutoFit/>
          </a:bodyPr>
          <a:lstStyle/>
          <a:p>
            <a:r>
              <a:rPr lang="en-GB" sz="1600" dirty="0"/>
              <a:t>In pairs, organise the cards to match each descriptive technique to its example.</a:t>
            </a:r>
          </a:p>
        </p:txBody>
      </p:sp>
      <p:sp>
        <p:nvSpPr>
          <p:cNvPr id="36" name="TextBox 35">
            <a:extLst>
              <a:ext uri="{FF2B5EF4-FFF2-40B4-BE49-F238E27FC236}">
                <a16:creationId xmlns:a16="http://schemas.microsoft.com/office/drawing/2014/main" id="{5C56E034-8B0F-4DD4-A219-5F168D3646A2}"/>
              </a:ext>
            </a:extLst>
          </p:cNvPr>
          <p:cNvSpPr txBox="1"/>
          <p:nvPr/>
        </p:nvSpPr>
        <p:spPr>
          <a:xfrm>
            <a:off x="684214" y="1496035"/>
            <a:ext cx="3887786" cy="427979"/>
          </a:xfrm>
          <a:prstGeom prst="rect">
            <a:avLst/>
          </a:prstGeom>
          <a:solidFill>
            <a:srgbClr val="6FBC85"/>
          </a:solidFill>
          <a:ln w="25400">
            <a:solidFill>
              <a:srgbClr val="6FBC85"/>
            </a:solidFill>
          </a:ln>
        </p:spPr>
        <p:txBody>
          <a:bodyPr wrap="square" lIns="144000" tIns="90000" rIns="144000" bIns="90000" rtlCol="0">
            <a:spAutoFit/>
          </a:bodyPr>
          <a:lstStyle/>
          <a:p>
            <a:r>
              <a:rPr lang="en-GB" sz="1600" dirty="0">
                <a:solidFill>
                  <a:schemeClr val="bg1"/>
                </a:solidFill>
              </a:rPr>
              <a:t>Descriptive Writing Card Sort</a:t>
            </a:r>
          </a:p>
        </p:txBody>
      </p:sp>
      <p:pic>
        <p:nvPicPr>
          <p:cNvPr id="11" name="Picture 10">
            <a:extLst>
              <a:ext uri="{FF2B5EF4-FFF2-40B4-BE49-F238E27FC236}">
                <a16:creationId xmlns:a16="http://schemas.microsoft.com/office/drawing/2014/main" id="{F4F2F831-2B45-4841-8C98-4D2037977D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9275"/>
            <a:ext cx="723986" cy="720000"/>
          </a:xfrm>
          <a:prstGeom prst="rect">
            <a:avLst/>
          </a:prstGeom>
        </p:spPr>
      </p:pic>
      <p:grpSp>
        <p:nvGrpSpPr>
          <p:cNvPr id="8" name="Group 7">
            <a:extLst>
              <a:ext uri="{FF2B5EF4-FFF2-40B4-BE49-F238E27FC236}">
                <a16:creationId xmlns:a16="http://schemas.microsoft.com/office/drawing/2014/main" id="{3289E58D-B144-45D1-B417-18E61781A703}"/>
              </a:ext>
            </a:extLst>
          </p:cNvPr>
          <p:cNvGrpSpPr/>
          <p:nvPr/>
        </p:nvGrpSpPr>
        <p:grpSpPr>
          <a:xfrm>
            <a:off x="684213" y="2525086"/>
            <a:ext cx="7775575" cy="496800"/>
            <a:chOff x="684213" y="2525086"/>
            <a:chExt cx="7775575" cy="496800"/>
          </a:xfrm>
        </p:grpSpPr>
        <p:sp>
          <p:nvSpPr>
            <p:cNvPr id="12" name="TextBox 11">
              <a:extLst>
                <a:ext uri="{FF2B5EF4-FFF2-40B4-BE49-F238E27FC236}">
                  <a16:creationId xmlns:a16="http://schemas.microsoft.com/office/drawing/2014/main" id="{C335A73B-FC9E-4640-8D41-5239A45B8955}"/>
                </a:ext>
              </a:extLst>
            </p:cNvPr>
            <p:cNvSpPr txBox="1"/>
            <p:nvPr/>
          </p:nvSpPr>
          <p:spPr>
            <a:xfrm>
              <a:off x="684214" y="2593907"/>
              <a:ext cx="7775574" cy="427979"/>
            </a:xfrm>
            <a:prstGeom prst="rect">
              <a:avLst/>
            </a:prstGeom>
            <a:noFill/>
            <a:ln w="25400">
              <a:noFill/>
            </a:ln>
          </p:spPr>
          <p:txBody>
            <a:bodyPr wrap="square" lIns="144000" tIns="90000" rIns="144000" bIns="90000" rtlCol="0">
              <a:spAutoFit/>
            </a:bodyPr>
            <a:lstStyle/>
            <a:p>
              <a:r>
                <a:rPr lang="en-GB" sz="1600" b="1" dirty="0"/>
                <a:t>Extension:</a:t>
              </a:r>
              <a:r>
                <a:rPr lang="en-GB" sz="1600" dirty="0"/>
                <a:t> Can you write your own examples for any of the techniques?</a:t>
              </a:r>
            </a:p>
          </p:txBody>
        </p:sp>
        <p:cxnSp>
          <p:nvCxnSpPr>
            <p:cNvPr id="4" name="Straight Connector 3">
              <a:extLst>
                <a:ext uri="{FF2B5EF4-FFF2-40B4-BE49-F238E27FC236}">
                  <a16:creationId xmlns:a16="http://schemas.microsoft.com/office/drawing/2014/main" id="{AD85AAA9-10DB-4729-9645-30935A360F9D}"/>
                </a:ext>
              </a:extLst>
            </p:cNvPr>
            <p:cNvCxnSpPr/>
            <p:nvPr/>
          </p:nvCxnSpPr>
          <p:spPr>
            <a:xfrm>
              <a:off x="684213" y="2525086"/>
              <a:ext cx="7775574" cy="0"/>
            </a:xfrm>
            <a:prstGeom prst="line">
              <a:avLst/>
            </a:prstGeom>
            <a:ln w="12700">
              <a:solidFill>
                <a:srgbClr val="6FBC85"/>
              </a:solidFill>
            </a:ln>
          </p:spPr>
          <p:style>
            <a:lnRef idx="1">
              <a:schemeClr val="accent1"/>
            </a:lnRef>
            <a:fillRef idx="0">
              <a:schemeClr val="accent1"/>
            </a:fillRef>
            <a:effectRef idx="0">
              <a:schemeClr val="accent1"/>
            </a:effectRef>
            <a:fontRef idx="minor">
              <a:schemeClr val="tx1"/>
            </a:fontRef>
          </p:style>
        </p:cxnSp>
      </p:grpSp>
      <p:sp>
        <p:nvSpPr>
          <p:cNvPr id="5" name="Oval 4">
            <a:extLst>
              <a:ext uri="{FF2B5EF4-FFF2-40B4-BE49-F238E27FC236}">
                <a16:creationId xmlns:a16="http://schemas.microsoft.com/office/drawing/2014/main" id="{0BD6921B-F894-42B8-BA5A-96520044CD94}"/>
              </a:ext>
            </a:extLst>
          </p:cNvPr>
          <p:cNvSpPr/>
          <p:nvPr/>
        </p:nvSpPr>
        <p:spPr>
          <a:xfrm>
            <a:off x="3498209" y="3802639"/>
            <a:ext cx="2147582" cy="2147582"/>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B0315F70-023B-49DE-9496-8F9FCCA5D7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9094" y="4159081"/>
            <a:ext cx="2885812" cy="1434698"/>
          </a:xfrm>
          <a:prstGeom prst="rect">
            <a:avLst/>
          </a:prstGeom>
        </p:spPr>
      </p:pic>
      <p:sp>
        <p:nvSpPr>
          <p:cNvPr id="19" name="Oval 18">
            <a:extLst>
              <a:ext uri="{FF2B5EF4-FFF2-40B4-BE49-F238E27FC236}">
                <a16:creationId xmlns:a16="http://schemas.microsoft.com/office/drawing/2014/main" id="{558B5D56-ECD9-43CD-A8C4-1F5C79653BBD}"/>
              </a:ext>
            </a:extLst>
          </p:cNvPr>
          <p:cNvSpPr/>
          <p:nvPr/>
        </p:nvSpPr>
        <p:spPr>
          <a:xfrm>
            <a:off x="2033673" y="4420998"/>
            <a:ext cx="910864" cy="910864"/>
          </a:xfrm>
          <a:prstGeom prst="ellipse">
            <a:avLst/>
          </a:prstGeom>
          <a:solidFill>
            <a:srgbClr val="6FBC85"/>
          </a:solidFill>
          <a:ln>
            <a:solidFill>
              <a:srgbClr val="6FB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2302CC96-F929-4209-9E3C-C8563463BA66}"/>
              </a:ext>
            </a:extLst>
          </p:cNvPr>
          <p:cNvSpPr/>
          <p:nvPr/>
        </p:nvSpPr>
        <p:spPr>
          <a:xfrm>
            <a:off x="6199463" y="4420998"/>
            <a:ext cx="910864" cy="910864"/>
          </a:xfrm>
          <a:prstGeom prst="ellipse">
            <a:avLst/>
          </a:prstGeom>
          <a:solidFill>
            <a:srgbClr val="6FBC85"/>
          </a:solidFill>
          <a:ln>
            <a:solidFill>
              <a:srgbClr val="6FB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287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Descriptive Details</a:t>
            </a:r>
            <a:endParaRPr lang="en-GB" sz="3600" dirty="0">
              <a:solidFill>
                <a:srgbClr val="6FBC85"/>
              </a:solidFill>
              <a:latin typeface="+mj-lt"/>
              <a:cs typeface="Arial" panose="020B0604020202020204" pitchFamily="34" charset="0"/>
            </a:endParaRPr>
          </a:p>
        </p:txBody>
      </p:sp>
      <p:sp>
        <p:nvSpPr>
          <p:cNvPr id="21" name="TextBox 20">
            <a:extLst>
              <a:ext uri="{FF2B5EF4-FFF2-40B4-BE49-F238E27FC236}">
                <a16:creationId xmlns:a16="http://schemas.microsoft.com/office/drawing/2014/main" id="{CB8BEB0A-C184-4473-90A7-F7ACA0A783A8}"/>
              </a:ext>
            </a:extLst>
          </p:cNvPr>
          <p:cNvSpPr txBox="1"/>
          <p:nvPr/>
        </p:nvSpPr>
        <p:spPr>
          <a:xfrm>
            <a:off x="684213" y="1585168"/>
            <a:ext cx="7775574" cy="427979"/>
          </a:xfrm>
          <a:prstGeom prst="rect">
            <a:avLst/>
          </a:prstGeom>
          <a:solidFill>
            <a:schemeClr val="bg1"/>
          </a:solidFill>
          <a:ln w="25400">
            <a:solidFill>
              <a:srgbClr val="6FBC85"/>
            </a:solidFill>
          </a:ln>
        </p:spPr>
        <p:txBody>
          <a:bodyPr wrap="square" lIns="144000" tIns="90000" rIns="144000" bIns="90000" rtlCol="0">
            <a:spAutoFit/>
          </a:bodyPr>
          <a:lstStyle/>
          <a:p>
            <a:r>
              <a:rPr lang="en-GB" sz="1600" dirty="0"/>
              <a:t>Look at the image on the board. </a:t>
            </a:r>
          </a:p>
        </p:txBody>
      </p:sp>
      <p:pic>
        <p:nvPicPr>
          <p:cNvPr id="16" name="Picture 15">
            <a:extLst>
              <a:ext uri="{FF2B5EF4-FFF2-40B4-BE49-F238E27FC236}">
                <a16:creationId xmlns:a16="http://schemas.microsoft.com/office/drawing/2014/main" id="{C508D3F4-3920-4DA4-8CD1-67D1968641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7545"/>
            <a:ext cx="723986" cy="720000"/>
          </a:xfrm>
          <a:prstGeom prst="rect">
            <a:avLst/>
          </a:prstGeom>
        </p:spPr>
      </p:pic>
      <p:grpSp>
        <p:nvGrpSpPr>
          <p:cNvPr id="10" name="Group 9">
            <a:extLst>
              <a:ext uri="{FF2B5EF4-FFF2-40B4-BE49-F238E27FC236}">
                <a16:creationId xmlns:a16="http://schemas.microsoft.com/office/drawing/2014/main" id="{A768FEB1-3A45-4792-B2DA-A407D6AC8AB5}"/>
              </a:ext>
            </a:extLst>
          </p:cNvPr>
          <p:cNvGrpSpPr/>
          <p:nvPr/>
        </p:nvGrpSpPr>
        <p:grpSpPr>
          <a:xfrm>
            <a:off x="684213" y="550971"/>
            <a:ext cx="7883525" cy="2335617"/>
            <a:chOff x="684213" y="550971"/>
            <a:chExt cx="7883525" cy="2335617"/>
          </a:xfrm>
        </p:grpSpPr>
        <p:pic>
          <p:nvPicPr>
            <p:cNvPr id="14" name="Picture 13">
              <a:extLst>
                <a:ext uri="{FF2B5EF4-FFF2-40B4-BE49-F238E27FC236}">
                  <a16:creationId xmlns:a16="http://schemas.microsoft.com/office/drawing/2014/main" id="{D2B43B1D-8B2B-4A47-86BB-366DB0D6B6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50971"/>
              <a:ext cx="723986" cy="720000"/>
            </a:xfrm>
            <a:prstGeom prst="rect">
              <a:avLst/>
            </a:prstGeom>
          </p:spPr>
        </p:pic>
        <p:sp>
          <p:nvSpPr>
            <p:cNvPr id="15" name="TextBox 14">
              <a:extLst>
                <a:ext uri="{FF2B5EF4-FFF2-40B4-BE49-F238E27FC236}">
                  <a16:creationId xmlns:a16="http://schemas.microsoft.com/office/drawing/2014/main" id="{5DC729F6-F393-4281-9745-1AADD91A9A14}"/>
                </a:ext>
              </a:extLst>
            </p:cNvPr>
            <p:cNvSpPr txBox="1"/>
            <p:nvPr/>
          </p:nvSpPr>
          <p:spPr>
            <a:xfrm>
              <a:off x="684213" y="2212388"/>
              <a:ext cx="7775574" cy="674200"/>
            </a:xfrm>
            <a:prstGeom prst="rect">
              <a:avLst/>
            </a:prstGeom>
            <a:solidFill>
              <a:schemeClr val="bg1"/>
            </a:solidFill>
            <a:ln w="25400">
              <a:solidFill>
                <a:schemeClr val="accent4">
                  <a:lumMod val="60000"/>
                  <a:lumOff val="40000"/>
                </a:schemeClr>
              </a:solidFill>
            </a:ln>
          </p:spPr>
          <p:txBody>
            <a:bodyPr wrap="square" lIns="144000" tIns="90000" rIns="144000" bIns="90000" rtlCol="0">
              <a:spAutoFit/>
            </a:bodyPr>
            <a:lstStyle/>
            <a:p>
              <a:r>
                <a:rPr lang="en-GB" sz="1600" dirty="0"/>
                <a:t>Using your whiteboards, write a descriptive sentence about this scene using one of the descriptive techniques from the starter. </a:t>
              </a:r>
            </a:p>
          </p:txBody>
        </p:sp>
      </p:grpSp>
      <p:grpSp>
        <p:nvGrpSpPr>
          <p:cNvPr id="8" name="Group 7">
            <a:extLst>
              <a:ext uri="{FF2B5EF4-FFF2-40B4-BE49-F238E27FC236}">
                <a16:creationId xmlns:a16="http://schemas.microsoft.com/office/drawing/2014/main" id="{73EBBBEF-CD6A-4150-ABFD-2CF4AA1F839B}"/>
              </a:ext>
            </a:extLst>
          </p:cNvPr>
          <p:cNvGrpSpPr/>
          <p:nvPr/>
        </p:nvGrpSpPr>
        <p:grpSpPr>
          <a:xfrm>
            <a:off x="2524750" y="3858233"/>
            <a:ext cx="4094500" cy="1449166"/>
            <a:chOff x="2256302" y="3916956"/>
            <a:chExt cx="4094500" cy="1449166"/>
          </a:xfrm>
          <a:solidFill>
            <a:schemeClr val="accent4">
              <a:lumMod val="40000"/>
              <a:lumOff val="60000"/>
            </a:schemeClr>
          </a:solidFill>
        </p:grpSpPr>
        <p:sp>
          <p:nvSpPr>
            <p:cNvPr id="17" name="Oval 16">
              <a:extLst>
                <a:ext uri="{FF2B5EF4-FFF2-40B4-BE49-F238E27FC236}">
                  <a16:creationId xmlns:a16="http://schemas.microsoft.com/office/drawing/2014/main" id="{18173445-5EF7-4DF5-B9E9-3B4DAC6AB231}"/>
                </a:ext>
              </a:extLst>
            </p:cNvPr>
            <p:cNvSpPr/>
            <p:nvPr/>
          </p:nvSpPr>
          <p:spPr>
            <a:xfrm>
              <a:off x="2256302" y="3916956"/>
              <a:ext cx="1449166" cy="1449166"/>
            </a:xfrm>
            <a:prstGeom prst="ellipse">
              <a:avLst/>
            </a:prstGeom>
            <a:gr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3F0E1D5-89B4-4CB4-BA39-95A2565177AB}"/>
                </a:ext>
              </a:extLst>
            </p:cNvPr>
            <p:cNvSpPr/>
            <p:nvPr/>
          </p:nvSpPr>
          <p:spPr>
            <a:xfrm>
              <a:off x="4901636" y="3916956"/>
              <a:ext cx="1449166" cy="1449166"/>
            </a:xfrm>
            <a:prstGeom prst="ellipse">
              <a:avLst/>
            </a:prstGeom>
            <a:gr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9" name="Oval 18">
            <a:extLst>
              <a:ext uri="{FF2B5EF4-FFF2-40B4-BE49-F238E27FC236}">
                <a16:creationId xmlns:a16="http://schemas.microsoft.com/office/drawing/2014/main" id="{20DBE99D-3D67-445D-A308-5172C8AB4B44}"/>
              </a:ext>
            </a:extLst>
          </p:cNvPr>
          <p:cNvSpPr/>
          <p:nvPr/>
        </p:nvSpPr>
        <p:spPr>
          <a:xfrm>
            <a:off x="3252501" y="3263317"/>
            <a:ext cx="2638998" cy="2638998"/>
          </a:xfrm>
          <a:prstGeom prst="ellipse">
            <a:avLst/>
          </a:prstGeom>
          <a:blipFill>
            <a:blip r:embed="rId4"/>
            <a:stretch>
              <a:fillRect l="-1156" t="-473" r="-44808" b="-473"/>
            </a:stretch>
          </a:blip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1">
            <a:extLst>
              <a:ext uri="{FF2B5EF4-FFF2-40B4-BE49-F238E27FC236}">
                <a16:creationId xmlns:a16="http://schemas.microsoft.com/office/drawing/2014/main" id="{E918F2A8-F7C0-4BAA-9A0F-BEC6F958F3B5}"/>
              </a:ext>
            </a:extLst>
          </p:cNvPr>
          <p:cNvSpPr txBox="1">
            <a:spLocks noChangeArrowheads="1"/>
          </p:cNvSpPr>
          <p:nvPr/>
        </p:nvSpPr>
        <p:spPr bwMode="auto">
          <a:xfrm>
            <a:off x="2789238" y="6036668"/>
            <a:ext cx="3565525" cy="9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lear Sans Light" panose="020B0303030202020304" pitchFamily="34" charset="0"/>
                <a:cs typeface="Arial" panose="020B0604020202020204" pitchFamily="34" charset="0"/>
              </a:defRPr>
            </a:lvl1pPr>
            <a:lvl2pPr marL="742950" indent="-285750">
              <a:defRPr>
                <a:solidFill>
                  <a:schemeClr val="tx1"/>
                </a:solidFill>
                <a:latin typeface="Clear Sans Light" panose="020B0303030202020304" pitchFamily="34" charset="0"/>
                <a:cs typeface="Arial" panose="020B0604020202020204" pitchFamily="34" charset="0"/>
              </a:defRPr>
            </a:lvl2pPr>
            <a:lvl3pPr marL="1143000" indent="-228600">
              <a:defRPr>
                <a:solidFill>
                  <a:schemeClr val="tx1"/>
                </a:solidFill>
                <a:latin typeface="Clear Sans Light" panose="020B0303030202020304" pitchFamily="34" charset="0"/>
                <a:cs typeface="Arial" panose="020B0604020202020204" pitchFamily="34" charset="0"/>
              </a:defRPr>
            </a:lvl3pPr>
            <a:lvl4pPr marL="1600200" indent="-228600">
              <a:defRPr>
                <a:solidFill>
                  <a:schemeClr val="tx1"/>
                </a:solidFill>
                <a:latin typeface="Clear Sans Light" panose="020B0303030202020304" pitchFamily="34" charset="0"/>
                <a:cs typeface="Arial" panose="020B0604020202020204" pitchFamily="34" charset="0"/>
              </a:defRPr>
            </a:lvl4pPr>
            <a:lvl5pPr marL="2057400" indent="-228600">
              <a:defRPr>
                <a:solidFill>
                  <a:schemeClr val="tx1"/>
                </a:solidFill>
                <a:latin typeface="Clear Sans Light" panose="020B03030302020203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lear Sans Light" panose="020B0303030202020304" pitchFamily="34" charset="0"/>
                <a:cs typeface="Arial" panose="020B0604020202020204" pitchFamily="34" charset="0"/>
              </a:defRPr>
            </a:lvl9pPr>
          </a:lstStyle>
          <a:p>
            <a:pPr algn="ctr" fontAlgn="base">
              <a:spcBef>
                <a:spcPct val="0"/>
              </a:spcBef>
              <a:spcAft>
                <a:spcPct val="0"/>
              </a:spcAft>
            </a:pPr>
            <a:r>
              <a:rPr lang="en-GB" altLang="en-US" sz="500" dirty="0">
                <a:solidFill>
                  <a:prstClr val="black"/>
                </a:solidFill>
                <a:latin typeface="Arial" panose="020B0604020202020204" pitchFamily="34" charset="0"/>
              </a:rPr>
              <a:t>Photo courtesy of (@wikimedia.org) - granted under creative commons licence – attribution</a:t>
            </a:r>
          </a:p>
        </p:txBody>
      </p:sp>
    </p:spTree>
    <p:extLst>
      <p:ext uri="{BB962C8B-B14F-4D97-AF65-F5344CB8AC3E}">
        <p14:creationId xmlns:p14="http://schemas.microsoft.com/office/powerpoint/2010/main" val="153787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Descriptive Details</a:t>
            </a:r>
            <a:endParaRPr lang="en-GB" sz="3600" dirty="0">
              <a:solidFill>
                <a:srgbClr val="6FBC85"/>
              </a:solidFill>
              <a:latin typeface="+mj-lt"/>
              <a:cs typeface="Arial" panose="020B0604020202020204" pitchFamily="34" charset="0"/>
            </a:endParaRPr>
          </a:p>
        </p:txBody>
      </p:sp>
      <p:sp>
        <p:nvSpPr>
          <p:cNvPr id="21" name="TextBox 20">
            <a:extLst>
              <a:ext uri="{FF2B5EF4-FFF2-40B4-BE49-F238E27FC236}">
                <a16:creationId xmlns:a16="http://schemas.microsoft.com/office/drawing/2014/main" id="{14B6288C-9888-4778-9638-3DD76B4DA749}"/>
              </a:ext>
            </a:extLst>
          </p:cNvPr>
          <p:cNvSpPr txBox="1"/>
          <p:nvPr/>
        </p:nvSpPr>
        <p:spPr>
          <a:xfrm>
            <a:off x="684214" y="1548472"/>
            <a:ext cx="4621117" cy="674200"/>
          </a:xfrm>
          <a:prstGeom prst="rect">
            <a:avLst/>
          </a:prstGeom>
          <a:solidFill>
            <a:schemeClr val="bg1"/>
          </a:solidFill>
          <a:ln w="25400">
            <a:solidFill>
              <a:srgbClr val="6FBC85"/>
            </a:solidFill>
          </a:ln>
        </p:spPr>
        <p:txBody>
          <a:bodyPr wrap="square" lIns="144000" tIns="90000" rIns="144000" bIns="90000" rtlCol="0">
            <a:spAutoFit/>
          </a:bodyPr>
          <a:lstStyle/>
          <a:p>
            <a:r>
              <a:rPr lang="en-GB" sz="1600" dirty="0"/>
              <a:t>What techniques can you see being used? Highlight and label them on your activity sheet. </a:t>
            </a:r>
          </a:p>
        </p:txBody>
      </p:sp>
      <p:pic>
        <p:nvPicPr>
          <p:cNvPr id="16" name="Picture 15">
            <a:extLst>
              <a:ext uri="{FF2B5EF4-FFF2-40B4-BE49-F238E27FC236}">
                <a16:creationId xmlns:a16="http://schemas.microsoft.com/office/drawing/2014/main" id="{1EF9C0A5-A984-486C-B0FE-A2D9D5CF37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7545"/>
            <a:ext cx="723986" cy="720000"/>
          </a:xfrm>
          <a:prstGeom prst="rect">
            <a:avLst/>
          </a:prstGeom>
        </p:spPr>
      </p:pic>
      <p:grpSp>
        <p:nvGrpSpPr>
          <p:cNvPr id="9" name="Group 8">
            <a:extLst>
              <a:ext uri="{FF2B5EF4-FFF2-40B4-BE49-F238E27FC236}">
                <a16:creationId xmlns:a16="http://schemas.microsoft.com/office/drawing/2014/main" id="{C4CCB39F-0BBA-49C7-9265-6C49B494C8B6}"/>
              </a:ext>
            </a:extLst>
          </p:cNvPr>
          <p:cNvGrpSpPr/>
          <p:nvPr/>
        </p:nvGrpSpPr>
        <p:grpSpPr>
          <a:xfrm>
            <a:off x="684213" y="550971"/>
            <a:ext cx="7883525" cy="5136793"/>
            <a:chOff x="684213" y="550971"/>
            <a:chExt cx="7883525" cy="5136793"/>
          </a:xfrm>
        </p:grpSpPr>
        <p:sp>
          <p:nvSpPr>
            <p:cNvPr id="11" name="TextBox 10">
              <a:extLst>
                <a:ext uri="{FF2B5EF4-FFF2-40B4-BE49-F238E27FC236}">
                  <a16:creationId xmlns:a16="http://schemas.microsoft.com/office/drawing/2014/main" id="{8847BCAD-E1F3-4A2C-8532-AF888FF2C5A2}"/>
                </a:ext>
              </a:extLst>
            </p:cNvPr>
            <p:cNvSpPr txBox="1"/>
            <p:nvPr/>
          </p:nvSpPr>
          <p:spPr>
            <a:xfrm>
              <a:off x="684213" y="2344371"/>
              <a:ext cx="4756919" cy="3343393"/>
            </a:xfrm>
            <a:prstGeom prst="rect">
              <a:avLst/>
            </a:prstGeom>
            <a:noFill/>
            <a:ln w="25400">
              <a:noFill/>
            </a:ln>
          </p:spPr>
          <p:txBody>
            <a:bodyPr wrap="square" lIns="144000" tIns="90000" rIns="144000" bIns="90000" rtlCol="0">
              <a:spAutoFit/>
            </a:bodyPr>
            <a:lstStyle/>
            <a:p>
              <a:pPr algn="just">
                <a:lnSpc>
                  <a:spcPct val="107000"/>
                </a:lnSpc>
                <a:spcAft>
                  <a:spcPts val="600"/>
                </a:spcAft>
              </a:pPr>
              <a:r>
                <a:rPr lang="en-GB" sz="1600" dirty="0">
                  <a:solidFill>
                    <a:srgbClr val="000000"/>
                  </a:solidFill>
                  <a:ea typeface="Calibri" panose="020F0502020204030204" pitchFamily="34" charset="0"/>
                  <a:cs typeface="Twinkl"/>
                </a:rPr>
                <a:t>The summer sun’s sizzling rays highlighted the numerous rows of brightly coloured towels hidden by sluggish sunbathers sprawled across the beach. Like a blue jewel, the sky stretched above the golden sand and the bustling scene of families and groups of friends enjoying the sunshine. Gently, waves lapped onto the sand, white froth capping the ripples like the bubbles on top of a fizzy drink. The calm suck and whoosh of the waves mingled with chatter, shouts and general summer day happiness from the sun worshippers. </a:t>
              </a:r>
              <a:endParaRPr lang="en-GB" sz="1600" dirty="0">
                <a:solidFill>
                  <a:srgbClr val="1C1C1C"/>
                </a:solidFill>
                <a:ea typeface="Calibri" panose="020F0502020204030204" pitchFamily="34" charset="0"/>
                <a:cs typeface="Twinkl"/>
              </a:endParaRPr>
            </a:p>
          </p:txBody>
        </p:sp>
        <p:pic>
          <p:nvPicPr>
            <p:cNvPr id="17" name="Picture 16">
              <a:extLst>
                <a:ext uri="{FF2B5EF4-FFF2-40B4-BE49-F238E27FC236}">
                  <a16:creationId xmlns:a16="http://schemas.microsoft.com/office/drawing/2014/main" id="{9FBEF6AA-CE11-429A-914A-F62BF05608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50971"/>
              <a:ext cx="723986" cy="720000"/>
            </a:xfrm>
            <a:prstGeom prst="rect">
              <a:avLst/>
            </a:prstGeom>
          </p:spPr>
        </p:pic>
      </p:grpSp>
      <p:sp>
        <p:nvSpPr>
          <p:cNvPr id="18" name="Oval 17">
            <a:extLst>
              <a:ext uri="{FF2B5EF4-FFF2-40B4-BE49-F238E27FC236}">
                <a16:creationId xmlns:a16="http://schemas.microsoft.com/office/drawing/2014/main" id="{005850AD-F5A2-4D02-A1A2-0ADDF31D9AA8}"/>
              </a:ext>
            </a:extLst>
          </p:cNvPr>
          <p:cNvSpPr/>
          <p:nvPr/>
        </p:nvSpPr>
        <p:spPr>
          <a:xfrm>
            <a:off x="6074689" y="1802682"/>
            <a:ext cx="1874254" cy="1874254"/>
          </a:xfrm>
          <a:prstGeom prst="ellipse">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F72CC294-7039-43AA-A495-773CCC334C0F}"/>
              </a:ext>
            </a:extLst>
          </p:cNvPr>
          <p:cNvSpPr/>
          <p:nvPr/>
        </p:nvSpPr>
        <p:spPr>
          <a:xfrm>
            <a:off x="6073457" y="3952690"/>
            <a:ext cx="1874254" cy="1874254"/>
          </a:xfrm>
          <a:prstGeom prst="ellipse">
            <a:avLst/>
          </a:prstGeom>
          <a:solidFill>
            <a:srgbClr val="6FBC85"/>
          </a:solidFill>
          <a:ln>
            <a:solidFill>
              <a:srgbClr val="6FB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1046A4EF-A456-4531-B98A-62B54440D0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8983" y="1691590"/>
            <a:ext cx="1688676" cy="4413564"/>
          </a:xfrm>
          <a:prstGeom prst="rect">
            <a:avLst/>
          </a:prstGeom>
        </p:spPr>
      </p:pic>
    </p:spTree>
    <p:extLst>
      <p:ext uri="{BB962C8B-B14F-4D97-AF65-F5344CB8AC3E}">
        <p14:creationId xmlns:p14="http://schemas.microsoft.com/office/powerpoint/2010/main" val="3759602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Divided Description</a:t>
            </a:r>
            <a:endParaRPr lang="en-GB" sz="3600" dirty="0">
              <a:solidFill>
                <a:srgbClr val="6FBC85"/>
              </a:solidFill>
              <a:latin typeface="+mj-lt"/>
              <a:cs typeface="Arial" panose="020B0604020202020204" pitchFamily="34" charset="0"/>
            </a:endParaRPr>
          </a:p>
        </p:txBody>
      </p:sp>
      <p:pic>
        <p:nvPicPr>
          <p:cNvPr id="16" name="Picture 15">
            <a:extLst>
              <a:ext uri="{FF2B5EF4-FFF2-40B4-BE49-F238E27FC236}">
                <a16:creationId xmlns:a16="http://schemas.microsoft.com/office/drawing/2014/main" id="{2AFBC393-2654-4F54-AF05-4D9257D879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sp>
        <p:nvSpPr>
          <p:cNvPr id="17" name="TextBox 16">
            <a:extLst>
              <a:ext uri="{FF2B5EF4-FFF2-40B4-BE49-F238E27FC236}">
                <a16:creationId xmlns:a16="http://schemas.microsoft.com/office/drawing/2014/main" id="{2AAB6B2D-87F7-4B17-9B91-FDA0B5CF4635}"/>
              </a:ext>
            </a:extLst>
          </p:cNvPr>
          <p:cNvSpPr txBox="1"/>
          <p:nvPr/>
        </p:nvSpPr>
        <p:spPr>
          <a:xfrm>
            <a:off x="701989" y="1396605"/>
            <a:ext cx="7757798" cy="674200"/>
          </a:xfrm>
          <a:prstGeom prst="rect">
            <a:avLst/>
          </a:prstGeom>
          <a:noFill/>
          <a:ln w="25400">
            <a:noFill/>
          </a:ln>
        </p:spPr>
        <p:txBody>
          <a:bodyPr wrap="square" lIns="144000" tIns="90000" rIns="144000" bIns="90000" rtlCol="0">
            <a:spAutoFit/>
          </a:bodyPr>
          <a:lstStyle/>
          <a:p>
            <a:r>
              <a:rPr lang="en-GB" sz="1600" dirty="0"/>
              <a:t>In groups, you will be given a section of the image. </a:t>
            </a:r>
          </a:p>
          <a:p>
            <a:r>
              <a:rPr lang="en-GB" sz="1600" dirty="0"/>
              <a:t>Your job is to describe that zoomed-in area in more detail. </a:t>
            </a:r>
          </a:p>
        </p:txBody>
      </p:sp>
      <p:grpSp>
        <p:nvGrpSpPr>
          <p:cNvPr id="45" name="Group 44">
            <a:extLst>
              <a:ext uri="{FF2B5EF4-FFF2-40B4-BE49-F238E27FC236}">
                <a16:creationId xmlns:a16="http://schemas.microsoft.com/office/drawing/2014/main" id="{4F1E625F-8D62-4155-82F4-11795DA2F169}"/>
              </a:ext>
            </a:extLst>
          </p:cNvPr>
          <p:cNvGrpSpPr/>
          <p:nvPr/>
        </p:nvGrpSpPr>
        <p:grpSpPr>
          <a:xfrm>
            <a:off x="684213" y="549872"/>
            <a:ext cx="7883525" cy="2111875"/>
            <a:chOff x="684213" y="549872"/>
            <a:chExt cx="7883525" cy="2111875"/>
          </a:xfrm>
        </p:grpSpPr>
        <p:cxnSp>
          <p:nvCxnSpPr>
            <p:cNvPr id="7" name="Straight Connector 6">
              <a:extLst>
                <a:ext uri="{FF2B5EF4-FFF2-40B4-BE49-F238E27FC236}">
                  <a16:creationId xmlns:a16="http://schemas.microsoft.com/office/drawing/2014/main" id="{174EA128-BBD8-45DF-81BA-92D734D8113D}"/>
                </a:ext>
              </a:extLst>
            </p:cNvPr>
            <p:cNvCxnSpPr>
              <a:cxnSpLocks/>
            </p:cNvCxnSpPr>
            <p:nvPr/>
          </p:nvCxnSpPr>
          <p:spPr>
            <a:xfrm>
              <a:off x="684213" y="2070805"/>
              <a:ext cx="7775574" cy="0"/>
            </a:xfrm>
            <a:prstGeom prst="line">
              <a:avLst/>
            </a:prstGeom>
            <a:ln w="19050">
              <a:solidFill>
                <a:srgbClr val="6FBC85"/>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5DBB7B99-D837-4F3F-824F-542BCA6590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sp>
          <p:nvSpPr>
            <p:cNvPr id="15" name="TextBox 14">
              <a:extLst>
                <a:ext uri="{FF2B5EF4-FFF2-40B4-BE49-F238E27FC236}">
                  <a16:creationId xmlns:a16="http://schemas.microsoft.com/office/drawing/2014/main" id="{4839D249-6E31-4ECE-B5CA-0ABDA8BCFC3B}"/>
                </a:ext>
              </a:extLst>
            </p:cNvPr>
            <p:cNvSpPr txBox="1"/>
            <p:nvPr/>
          </p:nvSpPr>
          <p:spPr>
            <a:xfrm>
              <a:off x="684214" y="2233768"/>
              <a:ext cx="3887786" cy="427979"/>
            </a:xfrm>
            <a:prstGeom prst="rect">
              <a:avLst/>
            </a:prstGeom>
            <a:solidFill>
              <a:srgbClr val="6FBC85"/>
            </a:solidFill>
            <a:ln w="25400">
              <a:solidFill>
                <a:srgbClr val="6FBC85"/>
              </a:solidFill>
            </a:ln>
          </p:spPr>
          <p:txBody>
            <a:bodyPr wrap="square" lIns="144000" tIns="90000" rIns="144000" bIns="90000" rtlCol="0">
              <a:spAutoFit/>
            </a:bodyPr>
            <a:lstStyle/>
            <a:p>
              <a:r>
                <a:rPr lang="en-GB" sz="1600" dirty="0">
                  <a:solidFill>
                    <a:schemeClr val="bg1"/>
                  </a:solidFill>
                </a:rPr>
                <a:t>Example:</a:t>
              </a:r>
            </a:p>
          </p:txBody>
        </p:sp>
      </p:grpSp>
      <p:pic>
        <p:nvPicPr>
          <p:cNvPr id="5" name="Picture 4">
            <a:extLst>
              <a:ext uri="{FF2B5EF4-FFF2-40B4-BE49-F238E27FC236}">
                <a16:creationId xmlns:a16="http://schemas.microsoft.com/office/drawing/2014/main" id="{C10BD58E-0119-4EA2-A4B3-6984249C0C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2356" y="3179740"/>
            <a:ext cx="3627432" cy="2281655"/>
          </a:xfrm>
          <a:prstGeom prst="rect">
            <a:avLst/>
          </a:prstGeom>
        </p:spPr>
      </p:pic>
      <p:sp>
        <p:nvSpPr>
          <p:cNvPr id="6" name="Rectangle 5">
            <a:extLst>
              <a:ext uri="{FF2B5EF4-FFF2-40B4-BE49-F238E27FC236}">
                <a16:creationId xmlns:a16="http://schemas.microsoft.com/office/drawing/2014/main" id="{B2D1A9C6-49E0-4AE1-B44F-375C22C8C9A9}"/>
              </a:ext>
            </a:extLst>
          </p:cNvPr>
          <p:cNvSpPr/>
          <p:nvPr/>
        </p:nvSpPr>
        <p:spPr>
          <a:xfrm>
            <a:off x="4832357" y="3179727"/>
            <a:ext cx="3627432" cy="2281655"/>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32B7E6DC-2467-4553-9841-C80317F53085}"/>
              </a:ext>
            </a:extLst>
          </p:cNvPr>
          <p:cNvCxnSpPr>
            <a:cxnSpLocks/>
          </p:cNvCxnSpPr>
          <p:nvPr/>
        </p:nvCxnSpPr>
        <p:spPr>
          <a:xfrm>
            <a:off x="6029753" y="3179727"/>
            <a:ext cx="0" cy="22768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3F42BD3-9D80-4733-B83C-BB0ACAB583C4}"/>
              </a:ext>
            </a:extLst>
          </p:cNvPr>
          <p:cNvCxnSpPr>
            <a:cxnSpLocks/>
          </p:cNvCxnSpPr>
          <p:nvPr/>
        </p:nvCxnSpPr>
        <p:spPr>
          <a:xfrm>
            <a:off x="7252137" y="3179727"/>
            <a:ext cx="0" cy="22768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6CF5DE0-F9BD-4346-A4D3-A1075A25B5F6}"/>
              </a:ext>
            </a:extLst>
          </p:cNvPr>
          <p:cNvCxnSpPr>
            <a:cxnSpLocks/>
            <a:endCxn id="5" idx="1"/>
          </p:cNvCxnSpPr>
          <p:nvPr/>
        </p:nvCxnSpPr>
        <p:spPr>
          <a:xfrm flipH="1">
            <a:off x="4832356" y="4320568"/>
            <a:ext cx="36274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501E50B-3698-43BD-8E8A-B5B7828D566C}"/>
              </a:ext>
            </a:extLst>
          </p:cNvPr>
          <p:cNvSpPr txBox="1"/>
          <p:nvPr/>
        </p:nvSpPr>
        <p:spPr>
          <a:xfrm>
            <a:off x="4845446" y="3197853"/>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1.</a:t>
            </a:r>
          </a:p>
        </p:txBody>
      </p:sp>
      <p:sp>
        <p:nvSpPr>
          <p:cNvPr id="34" name="TextBox 33">
            <a:extLst>
              <a:ext uri="{FF2B5EF4-FFF2-40B4-BE49-F238E27FC236}">
                <a16:creationId xmlns:a16="http://schemas.microsoft.com/office/drawing/2014/main" id="{755DB42E-E347-4FA6-AE2B-7669C684EF09}"/>
              </a:ext>
            </a:extLst>
          </p:cNvPr>
          <p:cNvSpPr txBox="1"/>
          <p:nvPr/>
        </p:nvSpPr>
        <p:spPr>
          <a:xfrm>
            <a:off x="6042842" y="3197853"/>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2.</a:t>
            </a:r>
          </a:p>
        </p:txBody>
      </p:sp>
      <p:sp>
        <p:nvSpPr>
          <p:cNvPr id="35" name="TextBox 34">
            <a:extLst>
              <a:ext uri="{FF2B5EF4-FFF2-40B4-BE49-F238E27FC236}">
                <a16:creationId xmlns:a16="http://schemas.microsoft.com/office/drawing/2014/main" id="{9D1F67C0-9051-4542-9470-97FFF803A2C1}"/>
              </a:ext>
            </a:extLst>
          </p:cNvPr>
          <p:cNvSpPr txBox="1"/>
          <p:nvPr/>
        </p:nvSpPr>
        <p:spPr>
          <a:xfrm>
            <a:off x="7252136" y="3197853"/>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3.</a:t>
            </a:r>
          </a:p>
        </p:txBody>
      </p:sp>
      <p:sp>
        <p:nvSpPr>
          <p:cNvPr id="36" name="TextBox 35">
            <a:extLst>
              <a:ext uri="{FF2B5EF4-FFF2-40B4-BE49-F238E27FC236}">
                <a16:creationId xmlns:a16="http://schemas.microsoft.com/office/drawing/2014/main" id="{CF7C3D4E-49F5-4367-8192-2B619F9929C2}"/>
              </a:ext>
            </a:extLst>
          </p:cNvPr>
          <p:cNvSpPr txBox="1"/>
          <p:nvPr/>
        </p:nvSpPr>
        <p:spPr>
          <a:xfrm>
            <a:off x="4845446" y="4319830"/>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4.</a:t>
            </a:r>
          </a:p>
        </p:txBody>
      </p:sp>
      <p:sp>
        <p:nvSpPr>
          <p:cNvPr id="37" name="TextBox 36">
            <a:extLst>
              <a:ext uri="{FF2B5EF4-FFF2-40B4-BE49-F238E27FC236}">
                <a16:creationId xmlns:a16="http://schemas.microsoft.com/office/drawing/2014/main" id="{AAFC6D97-A89D-4604-AB9B-304EFB6F1494}"/>
              </a:ext>
            </a:extLst>
          </p:cNvPr>
          <p:cNvSpPr txBox="1"/>
          <p:nvPr/>
        </p:nvSpPr>
        <p:spPr>
          <a:xfrm>
            <a:off x="6042842" y="4319830"/>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5.</a:t>
            </a:r>
          </a:p>
        </p:txBody>
      </p:sp>
      <p:sp>
        <p:nvSpPr>
          <p:cNvPr id="38" name="TextBox 37">
            <a:extLst>
              <a:ext uri="{FF2B5EF4-FFF2-40B4-BE49-F238E27FC236}">
                <a16:creationId xmlns:a16="http://schemas.microsoft.com/office/drawing/2014/main" id="{2FBB0D56-597E-45FA-B4B0-A0CA1F0BF0C1}"/>
              </a:ext>
            </a:extLst>
          </p:cNvPr>
          <p:cNvSpPr txBox="1"/>
          <p:nvPr/>
        </p:nvSpPr>
        <p:spPr>
          <a:xfrm>
            <a:off x="7252136" y="4319830"/>
            <a:ext cx="639635" cy="427979"/>
          </a:xfrm>
          <a:prstGeom prst="rect">
            <a:avLst/>
          </a:prstGeom>
          <a:noFill/>
          <a:ln w="25400">
            <a:noFill/>
          </a:ln>
        </p:spPr>
        <p:txBody>
          <a:bodyPr wrap="square" lIns="144000" tIns="90000" rIns="144000" bIns="90000" rtlCol="0">
            <a:spAutoFit/>
          </a:bodyPr>
          <a:lstStyle/>
          <a:p>
            <a:r>
              <a:rPr lang="en-GB" sz="1600" dirty="0">
                <a:solidFill>
                  <a:schemeClr val="bg1"/>
                </a:solidFill>
              </a:rPr>
              <a:t>6.</a:t>
            </a:r>
          </a:p>
        </p:txBody>
      </p:sp>
      <p:grpSp>
        <p:nvGrpSpPr>
          <p:cNvPr id="46" name="Group 45">
            <a:extLst>
              <a:ext uri="{FF2B5EF4-FFF2-40B4-BE49-F238E27FC236}">
                <a16:creationId xmlns:a16="http://schemas.microsoft.com/office/drawing/2014/main" id="{36E98735-D267-4394-9722-1054B649E6B7}"/>
              </a:ext>
            </a:extLst>
          </p:cNvPr>
          <p:cNvGrpSpPr/>
          <p:nvPr/>
        </p:nvGrpSpPr>
        <p:grpSpPr>
          <a:xfrm>
            <a:off x="701989" y="2754800"/>
            <a:ext cx="5103619" cy="3382634"/>
            <a:chOff x="701989" y="2754800"/>
            <a:chExt cx="5103619" cy="3382634"/>
          </a:xfrm>
        </p:grpSpPr>
        <p:sp>
          <p:nvSpPr>
            <p:cNvPr id="18" name="TextBox 17">
              <a:extLst>
                <a:ext uri="{FF2B5EF4-FFF2-40B4-BE49-F238E27FC236}">
                  <a16:creationId xmlns:a16="http://schemas.microsoft.com/office/drawing/2014/main" id="{CA80F332-BA62-4631-B9D9-746DD778C488}"/>
                </a:ext>
              </a:extLst>
            </p:cNvPr>
            <p:cNvSpPr txBox="1"/>
            <p:nvPr/>
          </p:nvSpPr>
          <p:spPr>
            <a:xfrm>
              <a:off x="701989" y="2754800"/>
              <a:ext cx="3870011" cy="3382634"/>
            </a:xfrm>
            <a:prstGeom prst="rect">
              <a:avLst/>
            </a:prstGeom>
            <a:noFill/>
            <a:ln w="25400">
              <a:noFill/>
            </a:ln>
          </p:spPr>
          <p:txBody>
            <a:bodyPr wrap="square" lIns="144000" tIns="90000" rIns="144000" bIns="90000" rtlCol="0">
              <a:spAutoFit/>
            </a:bodyPr>
            <a:lstStyle/>
            <a:p>
              <a:r>
                <a:rPr lang="en-GB" sz="1600" dirty="0"/>
                <a:t>Dressed in a bright and garish swimsuit, a three-year-old girl lay face down on a pink towel, her head resting on folded arms in front of her. </a:t>
              </a:r>
              <a:br>
                <a:rPr lang="en-GB" sz="1600" dirty="0"/>
              </a:br>
              <a:r>
                <a:rPr lang="en-GB" sz="1600" dirty="0"/>
                <a:t>Her brunette hair hung damply around her face, curling like rats’ tails. Stretching her toes, she felt the mix of sand and tiny shards of rocks and pebbles at the end of her towel. </a:t>
              </a:r>
              <a:br>
                <a:rPr lang="en-GB" sz="1600" dirty="0"/>
              </a:br>
              <a:r>
                <a:rPr lang="en-GB" sz="1600" dirty="0"/>
                <a:t>Snoring gently, her dad leaned back in a stripy deck chair, a large blue parasol shading only his face from the harsh fingers of sun that warmed his body.   </a:t>
              </a:r>
            </a:p>
          </p:txBody>
        </p:sp>
        <p:cxnSp>
          <p:nvCxnSpPr>
            <p:cNvPr id="40" name="Straight Connector 39">
              <a:extLst>
                <a:ext uri="{FF2B5EF4-FFF2-40B4-BE49-F238E27FC236}">
                  <a16:creationId xmlns:a16="http://schemas.microsoft.com/office/drawing/2014/main" id="{43E22548-4243-404E-B9DD-7CA539572000}"/>
                </a:ext>
              </a:extLst>
            </p:cNvPr>
            <p:cNvCxnSpPr>
              <a:cxnSpLocks/>
            </p:cNvCxnSpPr>
            <p:nvPr/>
          </p:nvCxnSpPr>
          <p:spPr>
            <a:xfrm>
              <a:off x="3686434" y="3538785"/>
              <a:ext cx="2119174" cy="907332"/>
            </a:xfrm>
            <a:prstGeom prst="line">
              <a:avLst/>
            </a:prstGeom>
            <a:ln w="19050">
              <a:solidFill>
                <a:srgbClr val="F9B000"/>
              </a:solidFil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589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Plenary</a:t>
            </a:r>
            <a:endParaRPr lang="en-GB" sz="3600" dirty="0">
              <a:solidFill>
                <a:srgbClr val="6FBC85"/>
              </a:solidFill>
              <a:latin typeface="+mj-lt"/>
              <a:cs typeface="Arial" panose="020B0604020202020204" pitchFamily="34" charset="0"/>
            </a:endParaRPr>
          </a:p>
        </p:txBody>
      </p:sp>
      <p:sp>
        <p:nvSpPr>
          <p:cNvPr id="10" name="TextBox 9">
            <a:extLst>
              <a:ext uri="{FF2B5EF4-FFF2-40B4-BE49-F238E27FC236}">
                <a16:creationId xmlns:a16="http://schemas.microsoft.com/office/drawing/2014/main" id="{BE29D81B-6E0D-4A13-9C5B-F392CA973516}"/>
              </a:ext>
            </a:extLst>
          </p:cNvPr>
          <p:cNvSpPr txBox="1"/>
          <p:nvPr/>
        </p:nvSpPr>
        <p:spPr>
          <a:xfrm>
            <a:off x="684214" y="1508986"/>
            <a:ext cx="3887786" cy="427979"/>
          </a:xfrm>
          <a:prstGeom prst="rect">
            <a:avLst/>
          </a:prstGeom>
          <a:solidFill>
            <a:srgbClr val="6FBC85"/>
          </a:solidFill>
          <a:ln w="25400">
            <a:solidFill>
              <a:srgbClr val="6FBC85"/>
            </a:solidFill>
          </a:ln>
        </p:spPr>
        <p:txBody>
          <a:bodyPr wrap="square" lIns="144000" tIns="90000" rIns="144000" bIns="90000" rtlCol="0">
            <a:spAutoFit/>
          </a:bodyPr>
          <a:lstStyle/>
          <a:p>
            <a:r>
              <a:rPr lang="en-GB" sz="1600" dirty="0">
                <a:solidFill>
                  <a:schemeClr val="bg1"/>
                </a:solidFill>
              </a:rPr>
              <a:t>Choose a Challenge!</a:t>
            </a:r>
          </a:p>
        </p:txBody>
      </p:sp>
      <p:pic>
        <p:nvPicPr>
          <p:cNvPr id="17" name="Picture 16">
            <a:extLst>
              <a:ext uri="{FF2B5EF4-FFF2-40B4-BE49-F238E27FC236}">
                <a16:creationId xmlns:a16="http://schemas.microsoft.com/office/drawing/2014/main" id="{B4C86A1D-BC3C-44FB-A6C2-0541E63099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sp>
        <p:nvSpPr>
          <p:cNvPr id="14" name="TextBox 13">
            <a:extLst>
              <a:ext uri="{FF2B5EF4-FFF2-40B4-BE49-F238E27FC236}">
                <a16:creationId xmlns:a16="http://schemas.microsoft.com/office/drawing/2014/main" id="{E5D8A8F6-E952-428A-84F1-2A89340429C2}"/>
              </a:ext>
            </a:extLst>
          </p:cNvPr>
          <p:cNvSpPr txBox="1"/>
          <p:nvPr/>
        </p:nvSpPr>
        <p:spPr>
          <a:xfrm>
            <a:off x="992230" y="2271944"/>
            <a:ext cx="2221949" cy="1659085"/>
          </a:xfrm>
          <a:prstGeom prst="rect">
            <a:avLst/>
          </a:prstGeom>
          <a:solidFill>
            <a:schemeClr val="bg1"/>
          </a:solidFill>
          <a:ln w="25400">
            <a:solidFill>
              <a:srgbClr val="C00000"/>
            </a:solidFill>
          </a:ln>
        </p:spPr>
        <p:txBody>
          <a:bodyPr wrap="square" lIns="144000" tIns="90000" rIns="144000" bIns="90000" rtlCol="0">
            <a:noAutofit/>
          </a:bodyPr>
          <a:lstStyle/>
          <a:p>
            <a:pPr algn="ctr"/>
            <a:r>
              <a:rPr lang="en-GB" sz="1600" dirty="0"/>
              <a:t>Up-level three words in your work to make them more ambitious! Use a dictionary to </a:t>
            </a:r>
            <a:br>
              <a:rPr lang="en-GB" sz="1600" dirty="0"/>
            </a:br>
            <a:r>
              <a:rPr lang="en-GB" sz="1600" dirty="0"/>
              <a:t>help you!</a:t>
            </a:r>
          </a:p>
        </p:txBody>
      </p:sp>
      <p:grpSp>
        <p:nvGrpSpPr>
          <p:cNvPr id="6" name="Group 5">
            <a:extLst>
              <a:ext uri="{FF2B5EF4-FFF2-40B4-BE49-F238E27FC236}">
                <a16:creationId xmlns:a16="http://schemas.microsoft.com/office/drawing/2014/main" id="{E0A47957-42E8-4B49-BE73-10A4958FC5E0}"/>
              </a:ext>
            </a:extLst>
          </p:cNvPr>
          <p:cNvGrpSpPr/>
          <p:nvPr/>
        </p:nvGrpSpPr>
        <p:grpSpPr>
          <a:xfrm>
            <a:off x="3454773" y="549872"/>
            <a:ext cx="5112965" cy="3134935"/>
            <a:chOff x="3454773" y="549872"/>
            <a:chExt cx="5112965" cy="3134935"/>
          </a:xfrm>
        </p:grpSpPr>
        <p:pic>
          <p:nvPicPr>
            <p:cNvPr id="20" name="Picture 19">
              <a:extLst>
                <a:ext uri="{FF2B5EF4-FFF2-40B4-BE49-F238E27FC236}">
                  <a16:creationId xmlns:a16="http://schemas.microsoft.com/office/drawing/2014/main" id="{C8D3E47B-4201-4AB8-B883-4F12AAD4ED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sp>
          <p:nvSpPr>
            <p:cNvPr id="23" name="TextBox 22">
              <a:extLst>
                <a:ext uri="{FF2B5EF4-FFF2-40B4-BE49-F238E27FC236}">
                  <a16:creationId xmlns:a16="http://schemas.microsoft.com/office/drawing/2014/main" id="{70B1CCE5-93FF-447D-8949-363EB730C4A0}"/>
                </a:ext>
              </a:extLst>
            </p:cNvPr>
            <p:cNvSpPr txBox="1"/>
            <p:nvPr/>
          </p:nvSpPr>
          <p:spPr>
            <a:xfrm>
              <a:off x="3454773" y="2518164"/>
              <a:ext cx="2221949" cy="1166643"/>
            </a:xfrm>
            <a:prstGeom prst="rect">
              <a:avLst/>
            </a:prstGeom>
            <a:solidFill>
              <a:schemeClr val="bg1"/>
            </a:solidFill>
            <a:ln w="25400">
              <a:solidFill>
                <a:srgbClr val="F9B000"/>
              </a:solidFill>
            </a:ln>
          </p:spPr>
          <p:txBody>
            <a:bodyPr wrap="square" lIns="144000" tIns="90000" rIns="144000" bIns="90000" rtlCol="0">
              <a:spAutoFit/>
            </a:bodyPr>
            <a:lstStyle/>
            <a:p>
              <a:pPr algn="ctr"/>
              <a:r>
                <a:rPr lang="en-GB" sz="1600" dirty="0"/>
                <a:t>Add a varied sentence opener to one of your sentences!</a:t>
              </a:r>
            </a:p>
          </p:txBody>
        </p:sp>
      </p:grpSp>
      <p:sp>
        <p:nvSpPr>
          <p:cNvPr id="24" name="TextBox 23">
            <a:extLst>
              <a:ext uri="{FF2B5EF4-FFF2-40B4-BE49-F238E27FC236}">
                <a16:creationId xmlns:a16="http://schemas.microsoft.com/office/drawing/2014/main" id="{9DD1BE96-7ACC-4542-BB60-84E7F6C98051}"/>
              </a:ext>
            </a:extLst>
          </p:cNvPr>
          <p:cNvSpPr txBox="1"/>
          <p:nvPr/>
        </p:nvSpPr>
        <p:spPr>
          <a:xfrm>
            <a:off x="5929820" y="2764385"/>
            <a:ext cx="2221949" cy="674200"/>
          </a:xfrm>
          <a:prstGeom prst="rect">
            <a:avLst/>
          </a:prstGeom>
          <a:solidFill>
            <a:schemeClr val="bg1"/>
          </a:solidFill>
          <a:ln w="25400">
            <a:solidFill>
              <a:srgbClr val="00B050"/>
            </a:solidFill>
          </a:ln>
        </p:spPr>
        <p:txBody>
          <a:bodyPr wrap="square" lIns="144000" tIns="90000" rIns="144000" bIns="90000" rtlCol="0">
            <a:spAutoFit/>
          </a:bodyPr>
          <a:lstStyle/>
          <a:p>
            <a:pPr algn="ctr"/>
            <a:r>
              <a:rPr lang="en-GB" sz="1600" dirty="0"/>
              <a:t>Add personification to your work!</a:t>
            </a:r>
          </a:p>
        </p:txBody>
      </p:sp>
    </p:spTree>
    <p:extLst>
      <p:ext uri="{BB962C8B-B14F-4D97-AF65-F5344CB8AC3E}">
        <p14:creationId xmlns:p14="http://schemas.microsoft.com/office/powerpoint/2010/main" val="347962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Moving On</a:t>
            </a:r>
            <a:endParaRPr lang="en-GB" sz="3600" dirty="0">
              <a:solidFill>
                <a:srgbClr val="6FBC85"/>
              </a:solidFill>
              <a:latin typeface="+mj-lt"/>
              <a:cs typeface="Arial" panose="020B0604020202020204" pitchFamily="34" charset="0"/>
            </a:endParaRPr>
          </a:p>
        </p:txBody>
      </p:sp>
      <p:pic>
        <p:nvPicPr>
          <p:cNvPr id="11" name="Picture 10">
            <a:extLst>
              <a:ext uri="{FF2B5EF4-FFF2-40B4-BE49-F238E27FC236}">
                <a16:creationId xmlns:a16="http://schemas.microsoft.com/office/drawing/2014/main" id="{2AE9BC05-0454-4E10-9177-8BA7B391FA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grpSp>
        <p:nvGrpSpPr>
          <p:cNvPr id="8" name="Group 7">
            <a:extLst>
              <a:ext uri="{FF2B5EF4-FFF2-40B4-BE49-F238E27FC236}">
                <a16:creationId xmlns:a16="http://schemas.microsoft.com/office/drawing/2014/main" id="{DA2BECB8-48B3-49F9-9046-E1F4FDD54E13}"/>
              </a:ext>
            </a:extLst>
          </p:cNvPr>
          <p:cNvGrpSpPr/>
          <p:nvPr/>
        </p:nvGrpSpPr>
        <p:grpSpPr>
          <a:xfrm>
            <a:off x="684213" y="549872"/>
            <a:ext cx="7883525" cy="3561896"/>
            <a:chOff x="684213" y="549872"/>
            <a:chExt cx="7883525" cy="3561896"/>
          </a:xfrm>
        </p:grpSpPr>
        <p:pic>
          <p:nvPicPr>
            <p:cNvPr id="12" name="Picture 11">
              <a:extLst>
                <a:ext uri="{FF2B5EF4-FFF2-40B4-BE49-F238E27FC236}">
                  <a16:creationId xmlns:a16="http://schemas.microsoft.com/office/drawing/2014/main" id="{35F8E4D3-2527-4609-9F23-D4A295D620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49872"/>
              <a:ext cx="723986" cy="720000"/>
            </a:xfrm>
            <a:prstGeom prst="rect">
              <a:avLst/>
            </a:prstGeom>
          </p:spPr>
        </p:pic>
        <p:sp>
          <p:nvSpPr>
            <p:cNvPr id="14" name="TextBox 13">
              <a:extLst>
                <a:ext uri="{FF2B5EF4-FFF2-40B4-BE49-F238E27FC236}">
                  <a16:creationId xmlns:a16="http://schemas.microsoft.com/office/drawing/2014/main" id="{D7CA3C26-4CE1-4AA9-8DF7-82D7F7DA739D}"/>
                </a:ext>
              </a:extLst>
            </p:cNvPr>
            <p:cNvSpPr txBox="1"/>
            <p:nvPr/>
          </p:nvSpPr>
          <p:spPr>
            <a:xfrm>
              <a:off x="684213" y="3437568"/>
              <a:ext cx="7775574" cy="674200"/>
            </a:xfrm>
            <a:prstGeom prst="rect">
              <a:avLst/>
            </a:prstGeom>
            <a:solidFill>
              <a:schemeClr val="bg1"/>
            </a:solidFill>
            <a:ln w="25400">
              <a:solidFill>
                <a:srgbClr val="005722"/>
              </a:solidFill>
            </a:ln>
          </p:spPr>
          <p:txBody>
            <a:bodyPr wrap="square" lIns="144000" tIns="90000" rIns="144000" bIns="90000" rtlCol="0">
              <a:spAutoFit/>
            </a:bodyPr>
            <a:lstStyle/>
            <a:p>
              <a:r>
                <a:rPr lang="en-GB" sz="1600" b="1" dirty="0"/>
                <a:t>Rapid Response!</a:t>
              </a:r>
            </a:p>
            <a:p>
              <a:r>
                <a:rPr lang="en-GB" sz="1600" dirty="0"/>
                <a:t>Read your feedback. What techniques haven’t you used yet? Add them in now!</a:t>
              </a:r>
            </a:p>
          </p:txBody>
        </p:sp>
        <p:cxnSp>
          <p:nvCxnSpPr>
            <p:cNvPr id="6" name="Straight Connector 5">
              <a:extLst>
                <a:ext uri="{FF2B5EF4-FFF2-40B4-BE49-F238E27FC236}">
                  <a16:creationId xmlns:a16="http://schemas.microsoft.com/office/drawing/2014/main" id="{9C229E73-6DD4-475B-A940-4899B3C12938}"/>
                </a:ext>
              </a:extLst>
            </p:cNvPr>
            <p:cNvCxnSpPr>
              <a:cxnSpLocks/>
              <a:stCxn id="13" idx="2"/>
            </p:cNvCxnSpPr>
            <p:nvPr/>
          </p:nvCxnSpPr>
          <p:spPr>
            <a:xfrm>
              <a:off x="4572000" y="2781658"/>
              <a:ext cx="0" cy="655910"/>
            </a:xfrm>
            <a:prstGeom prst="line">
              <a:avLst/>
            </a:prstGeom>
            <a:ln w="22225">
              <a:solidFill>
                <a:srgbClr val="005722"/>
              </a:solidFill>
              <a:tailEnd type="oval"/>
            </a:ln>
          </p:spPr>
          <p:style>
            <a:lnRef idx="1">
              <a:schemeClr val="accent1"/>
            </a:lnRef>
            <a:fillRef idx="0">
              <a:schemeClr val="accent1"/>
            </a:fillRef>
            <a:effectRef idx="0">
              <a:schemeClr val="accent1"/>
            </a:effectRef>
            <a:fontRef idx="minor">
              <a:schemeClr val="tx1"/>
            </a:fontRef>
          </p:style>
        </p:cxnSp>
      </p:grpSp>
      <p:sp>
        <p:nvSpPr>
          <p:cNvPr id="101" name="TextBox 100">
            <a:extLst>
              <a:ext uri="{FF2B5EF4-FFF2-40B4-BE49-F238E27FC236}">
                <a16:creationId xmlns:a16="http://schemas.microsoft.com/office/drawing/2014/main" id="{187E4EAF-2C25-4729-86C8-743879DD7876}"/>
              </a:ext>
            </a:extLst>
          </p:cNvPr>
          <p:cNvSpPr txBox="1"/>
          <p:nvPr/>
        </p:nvSpPr>
        <p:spPr>
          <a:xfrm>
            <a:off x="684213" y="1497917"/>
            <a:ext cx="7775574" cy="427979"/>
          </a:xfrm>
          <a:prstGeom prst="rect">
            <a:avLst/>
          </a:prstGeom>
          <a:solidFill>
            <a:schemeClr val="bg1"/>
          </a:solidFill>
          <a:ln w="25400">
            <a:solidFill>
              <a:srgbClr val="6FBC85"/>
            </a:solidFill>
          </a:ln>
        </p:spPr>
        <p:txBody>
          <a:bodyPr wrap="square" lIns="144000" tIns="90000" rIns="144000" bIns="90000" rtlCol="0">
            <a:spAutoFit/>
          </a:bodyPr>
          <a:lstStyle/>
          <a:p>
            <a:r>
              <a:rPr lang="en-GB" sz="1600" dirty="0"/>
              <a:t>Swap your work with another group near to you or next to you. </a:t>
            </a:r>
          </a:p>
        </p:txBody>
      </p:sp>
      <p:sp>
        <p:nvSpPr>
          <p:cNvPr id="13" name="TextBox 12">
            <a:extLst>
              <a:ext uri="{FF2B5EF4-FFF2-40B4-BE49-F238E27FC236}">
                <a16:creationId xmlns:a16="http://schemas.microsoft.com/office/drawing/2014/main" id="{6453B8B3-AD10-4990-8D0A-4895F95C84D3}"/>
              </a:ext>
            </a:extLst>
          </p:cNvPr>
          <p:cNvSpPr txBox="1"/>
          <p:nvPr/>
        </p:nvSpPr>
        <p:spPr>
          <a:xfrm>
            <a:off x="684213" y="2107458"/>
            <a:ext cx="7775574" cy="674200"/>
          </a:xfrm>
          <a:prstGeom prst="rect">
            <a:avLst/>
          </a:prstGeom>
          <a:solidFill>
            <a:schemeClr val="bg1"/>
          </a:solidFill>
          <a:ln w="25400">
            <a:solidFill>
              <a:schemeClr val="accent4">
                <a:lumMod val="40000"/>
                <a:lumOff val="60000"/>
              </a:schemeClr>
            </a:solidFill>
          </a:ln>
        </p:spPr>
        <p:txBody>
          <a:bodyPr wrap="square" lIns="144000" tIns="90000" rIns="144000" bIns="90000" rtlCol="0">
            <a:spAutoFit/>
          </a:bodyPr>
          <a:lstStyle/>
          <a:p>
            <a:r>
              <a:rPr lang="en-GB" sz="1600" dirty="0"/>
              <a:t>How many techniques from the starter activity have they included in their work? Highlight and label them!</a:t>
            </a:r>
          </a:p>
        </p:txBody>
      </p:sp>
    </p:spTree>
    <p:extLst>
      <p:ext uri="{BB962C8B-B14F-4D97-AF65-F5344CB8AC3E}">
        <p14:creationId xmlns:p14="http://schemas.microsoft.com/office/powerpoint/2010/main" val="185036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213" y="544248"/>
            <a:ext cx="7775575" cy="772107"/>
          </a:xfrm>
          <a:prstGeom prst="rect">
            <a:avLst/>
          </a:prstGeom>
        </p:spPr>
        <p:txBody>
          <a:bodyPr wrap="square" lIns="0" tIns="108000" rIns="0" bIns="108000">
            <a:spAutoFit/>
          </a:bodyPr>
          <a:lstStyle/>
          <a:p>
            <a:pPr algn="ctr">
              <a:spcBef>
                <a:spcPct val="0"/>
              </a:spcBef>
              <a:defRPr/>
            </a:pPr>
            <a:r>
              <a:rPr lang="en-GB" sz="3600" dirty="0">
                <a:solidFill>
                  <a:srgbClr val="6FBC85"/>
                </a:solidFill>
                <a:latin typeface="+mj-lt"/>
              </a:rPr>
              <a:t>Moving On</a:t>
            </a:r>
            <a:endParaRPr lang="en-GB" sz="3600" dirty="0">
              <a:solidFill>
                <a:srgbClr val="6FBC85"/>
              </a:solidFill>
              <a:latin typeface="+mj-lt"/>
              <a:cs typeface="Arial" panose="020B0604020202020204" pitchFamily="34" charset="0"/>
            </a:endParaRPr>
          </a:p>
        </p:txBody>
      </p:sp>
      <p:sp>
        <p:nvSpPr>
          <p:cNvPr id="101" name="TextBox 100">
            <a:extLst>
              <a:ext uri="{FF2B5EF4-FFF2-40B4-BE49-F238E27FC236}">
                <a16:creationId xmlns:a16="http://schemas.microsoft.com/office/drawing/2014/main" id="{187E4EAF-2C25-4729-86C8-743879DD7876}"/>
              </a:ext>
            </a:extLst>
          </p:cNvPr>
          <p:cNvSpPr txBox="1"/>
          <p:nvPr/>
        </p:nvSpPr>
        <p:spPr>
          <a:xfrm>
            <a:off x="684213" y="1598744"/>
            <a:ext cx="3887787" cy="427979"/>
          </a:xfrm>
          <a:prstGeom prst="rect">
            <a:avLst/>
          </a:prstGeom>
          <a:solidFill>
            <a:schemeClr val="bg1"/>
          </a:solidFill>
          <a:ln w="25400">
            <a:solidFill>
              <a:srgbClr val="6FBC85"/>
            </a:solidFill>
          </a:ln>
        </p:spPr>
        <p:txBody>
          <a:bodyPr wrap="square" lIns="144000" tIns="90000" rIns="144000" bIns="90000" rtlCol="0">
            <a:spAutoFit/>
          </a:bodyPr>
          <a:lstStyle/>
          <a:p>
            <a:pPr eaLnBrk="0" fontAlgn="base" hangingPunct="0">
              <a:spcBef>
                <a:spcPct val="0"/>
              </a:spcBef>
              <a:spcAft>
                <a:spcPct val="0"/>
              </a:spcAft>
            </a:pPr>
            <a:r>
              <a:rPr lang="en-GB" sz="1600" dirty="0">
                <a:solidFill>
                  <a:prstClr val="black"/>
                </a:solidFill>
                <a:cs typeface="Arial" panose="020B0604020202020204" pitchFamily="34" charset="0"/>
              </a:rPr>
              <a:t>Let’s hear some examples of your work! </a:t>
            </a:r>
          </a:p>
        </p:txBody>
      </p:sp>
      <p:sp>
        <p:nvSpPr>
          <p:cNvPr id="7" name="Rectangle 6">
            <a:extLst>
              <a:ext uri="{FF2B5EF4-FFF2-40B4-BE49-F238E27FC236}">
                <a16:creationId xmlns:a16="http://schemas.microsoft.com/office/drawing/2014/main" id="{DC9E71AA-6770-4E81-9814-E8902697B8F7}"/>
              </a:ext>
            </a:extLst>
          </p:cNvPr>
          <p:cNvSpPr/>
          <p:nvPr/>
        </p:nvSpPr>
        <p:spPr>
          <a:xfrm>
            <a:off x="684213" y="4597167"/>
            <a:ext cx="3887787" cy="30994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7618B82-DE1B-4FEA-B371-E849D30293A9}"/>
              </a:ext>
            </a:extLst>
          </p:cNvPr>
          <p:cNvSpPr/>
          <p:nvPr/>
        </p:nvSpPr>
        <p:spPr>
          <a:xfrm>
            <a:off x="4572000" y="4597167"/>
            <a:ext cx="3887787" cy="309940"/>
          </a:xfrm>
          <a:prstGeom prst="rect">
            <a:avLst/>
          </a:prstGeom>
          <a:solidFill>
            <a:srgbClr val="6FBC85"/>
          </a:solidFill>
          <a:ln>
            <a:solidFill>
              <a:srgbClr val="6FB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F9DC723A-79B2-4D2B-B302-1A68408DBD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1152" y="3196206"/>
            <a:ext cx="5071352" cy="3220469"/>
          </a:xfrm>
          <a:prstGeom prst="rect">
            <a:avLst/>
          </a:prstGeom>
        </p:spPr>
      </p:pic>
      <p:pic>
        <p:nvPicPr>
          <p:cNvPr id="9" name="Picture 8">
            <a:extLst>
              <a:ext uri="{FF2B5EF4-FFF2-40B4-BE49-F238E27FC236}">
                <a16:creationId xmlns:a16="http://schemas.microsoft.com/office/drawing/2014/main" id="{67F12058-5834-4C96-AB4B-14308BCE9B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3752" y="547545"/>
            <a:ext cx="723986" cy="720000"/>
          </a:xfrm>
          <a:prstGeom prst="rect">
            <a:avLst/>
          </a:prstGeom>
        </p:spPr>
      </p:pic>
      <p:grpSp>
        <p:nvGrpSpPr>
          <p:cNvPr id="3" name="Group 2">
            <a:extLst>
              <a:ext uri="{FF2B5EF4-FFF2-40B4-BE49-F238E27FC236}">
                <a16:creationId xmlns:a16="http://schemas.microsoft.com/office/drawing/2014/main" id="{77043DF3-92B2-4BEF-8955-114098BA7E25}"/>
              </a:ext>
            </a:extLst>
          </p:cNvPr>
          <p:cNvGrpSpPr/>
          <p:nvPr/>
        </p:nvGrpSpPr>
        <p:grpSpPr>
          <a:xfrm>
            <a:off x="684213" y="550971"/>
            <a:ext cx="7883525" cy="2204549"/>
            <a:chOff x="684213" y="550971"/>
            <a:chExt cx="7883525" cy="2204549"/>
          </a:xfrm>
        </p:grpSpPr>
        <p:sp>
          <p:nvSpPr>
            <p:cNvPr id="16" name="TextBox 15">
              <a:extLst>
                <a:ext uri="{FF2B5EF4-FFF2-40B4-BE49-F238E27FC236}">
                  <a16:creationId xmlns:a16="http://schemas.microsoft.com/office/drawing/2014/main" id="{58324558-EC92-4BFA-9EFC-E265590FF99C}"/>
                </a:ext>
              </a:extLst>
            </p:cNvPr>
            <p:cNvSpPr txBox="1"/>
            <p:nvPr/>
          </p:nvSpPr>
          <p:spPr>
            <a:xfrm>
              <a:off x="684213" y="2081320"/>
              <a:ext cx="7775575" cy="674200"/>
            </a:xfrm>
            <a:prstGeom prst="rect">
              <a:avLst/>
            </a:prstGeom>
            <a:noFill/>
            <a:ln w="25400">
              <a:noFill/>
            </a:ln>
          </p:spPr>
          <p:txBody>
            <a:bodyPr wrap="square" lIns="144000" tIns="90000" rIns="144000" bIns="90000" rtlCol="0">
              <a:spAutoFit/>
            </a:bodyPr>
            <a:lstStyle/>
            <a:p>
              <a:pPr eaLnBrk="0" fontAlgn="base" hangingPunct="0">
                <a:spcBef>
                  <a:spcPct val="0"/>
                </a:spcBef>
                <a:spcAft>
                  <a:spcPct val="0"/>
                </a:spcAft>
              </a:pPr>
              <a:r>
                <a:rPr lang="en-GB" sz="1600" dirty="0">
                  <a:solidFill>
                    <a:prstClr val="black"/>
                  </a:solidFill>
                  <a:cs typeface="Arial" panose="020B0604020202020204" pitchFamily="34" charset="0"/>
                </a:rPr>
                <a:t>As you listen, make a note on your whiteboards of any of the techniques you have discussed/used throughout the lesson.</a:t>
              </a:r>
            </a:p>
          </p:txBody>
        </p:sp>
        <p:pic>
          <p:nvPicPr>
            <p:cNvPr id="10" name="Picture 9">
              <a:extLst>
                <a:ext uri="{FF2B5EF4-FFF2-40B4-BE49-F238E27FC236}">
                  <a16:creationId xmlns:a16="http://schemas.microsoft.com/office/drawing/2014/main" id="{D2C28644-15F0-4EDF-B077-B7EF77819E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3752" y="550971"/>
              <a:ext cx="723986" cy="720000"/>
            </a:xfrm>
            <a:prstGeom prst="rect">
              <a:avLst/>
            </a:prstGeom>
          </p:spPr>
        </p:pic>
      </p:grpSp>
    </p:spTree>
    <p:extLst>
      <p:ext uri="{BB962C8B-B14F-4D97-AF65-F5344CB8AC3E}">
        <p14:creationId xmlns:p14="http://schemas.microsoft.com/office/powerpoint/2010/main" val="171533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Twinkl">
      <a:dk1>
        <a:srgbClr val="1C1C1C"/>
      </a:dk1>
      <a:lt1>
        <a:sysClr val="window" lastClr="FFFFFF"/>
      </a:lt1>
      <a:dk2>
        <a:srgbClr val="0C0C0C"/>
      </a:dk2>
      <a:lt2>
        <a:srgbClr val="DCD8DC"/>
      </a:lt2>
      <a:accent1>
        <a:srgbClr val="E52733"/>
      </a:accent1>
      <a:accent2>
        <a:srgbClr val="E94E14"/>
      </a:accent2>
      <a:accent3>
        <a:srgbClr val="F9B000"/>
      </a:accent3>
      <a:accent4>
        <a:srgbClr val="86BD34"/>
      </a:accent4>
      <a:accent5>
        <a:srgbClr val="003F7D"/>
      </a:accent5>
      <a:accent6>
        <a:srgbClr val="65186A"/>
      </a:accent6>
      <a:hlink>
        <a:srgbClr val="6D6D6D"/>
      </a:hlink>
      <a:folHlink>
        <a:srgbClr val="B8B8B8"/>
      </a:folHlink>
    </a:clrScheme>
    <a:fontScheme name="Custom 1">
      <a:majorFont>
        <a:latin typeface="Twinkl SemiBold"/>
        <a:ea typeface=""/>
        <a:cs typeface=""/>
      </a:majorFont>
      <a:minorFont>
        <a:latin typeface="Twinkl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a:latin typeface="+mn-lt"/>
          </a:defRPr>
        </a:defPPr>
      </a:lstStyle>
    </a:txDef>
  </a:objectDefaults>
  <a:extraClrSchemeLst/>
  <a:extLst>
    <a:ext uri="{05A4C25C-085E-4340-85A3-A5531E510DB2}">
      <thm15:themeFamily xmlns:thm15="http://schemas.microsoft.com/office/thememl/2012/main" name="Secondary PowerPoint Template.pptx" id="{AA06886A-E70E-4CD5-85AE-055484B775EC}" vid="{54231935-3E81-4B6A-8E79-3920B0547A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1066</TotalTime>
  <Words>440</Words>
  <Application>Microsoft Office PowerPoint</Application>
  <PresentationFormat>On-screen Show (4:3)</PresentationFormat>
  <Paragraphs>44</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Twinkl</vt:lpstr>
      <vt:lpstr>Sassoon Infant Rg</vt:lpstr>
      <vt:lpstr>Clear Sans</vt:lpstr>
      <vt:lpstr>Twinkl SemiBold</vt:lpstr>
      <vt:lpstr>Twinkl Light</vt:lpstr>
      <vt:lpstr>Calibri</vt:lpstr>
      <vt:lpstr>Clear Sans Medium</vt:lpstr>
      <vt:lpstr>Arial</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Pick</dc:creator>
  <cp:lastModifiedBy>Chris Pick</cp:lastModifiedBy>
  <cp:revision>107</cp:revision>
  <dcterms:created xsi:type="dcterms:W3CDTF">2017-07-14T10:56:22Z</dcterms:created>
  <dcterms:modified xsi:type="dcterms:W3CDTF">2018-07-22T15:36:59Z</dcterms:modified>
</cp:coreProperties>
</file>